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embeddedFontLst>
    <p:embeddedFont>
      <p:font typeface="Josefin Slab"/>
      <p:regular r:id="rId55"/>
      <p:bold r:id="rId56"/>
      <p:italic r:id="rId57"/>
      <p:boldItalic r:id="rId58"/>
    </p:embeddedFont>
    <p:embeddedFont>
      <p:font typeface="Nunito"/>
      <p:regular r:id="rId59"/>
      <p:bold r:id="rId60"/>
      <p:italic r:id="rId61"/>
      <p:boldItalic r:id="rId62"/>
    </p:embeddedFont>
    <p:embeddedFont>
      <p:font typeface="Maven Pro"/>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Nunito-boldItalic.fntdata"/><Relationship Id="rId61" Type="http://schemas.openxmlformats.org/officeDocument/2006/relationships/font" Target="fonts/Nunito-italic.fntdata"/><Relationship Id="rId20" Type="http://schemas.openxmlformats.org/officeDocument/2006/relationships/slide" Target="slides/slide15.xml"/><Relationship Id="rId64" Type="http://schemas.openxmlformats.org/officeDocument/2006/relationships/font" Target="fonts/MavenPro-bold.fntdata"/><Relationship Id="rId63" Type="http://schemas.openxmlformats.org/officeDocument/2006/relationships/font" Target="fonts/MavenPro-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Nunit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JosefinSlab-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JosefinSlab-italic.fntdata"/><Relationship Id="rId12" Type="http://schemas.openxmlformats.org/officeDocument/2006/relationships/slide" Target="slides/slide7.xml"/><Relationship Id="rId56" Type="http://schemas.openxmlformats.org/officeDocument/2006/relationships/font" Target="fonts/JosefinSlab-bold.fntdata"/><Relationship Id="rId15" Type="http://schemas.openxmlformats.org/officeDocument/2006/relationships/slide" Target="slides/slide10.xml"/><Relationship Id="rId59" Type="http://schemas.openxmlformats.org/officeDocument/2006/relationships/font" Target="fonts/Nunito-regular.fntdata"/><Relationship Id="rId14" Type="http://schemas.openxmlformats.org/officeDocument/2006/relationships/slide" Target="slides/slide9.xml"/><Relationship Id="rId58" Type="http://schemas.openxmlformats.org/officeDocument/2006/relationships/font" Target="fonts/JosefinSlab-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162bcd8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162bcd8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1a89336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1a89336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162bcd80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162bcd80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162bcd80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162bcd80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6162bcd80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6162bcd80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6162bcd806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6162bcd806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6162bcd806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162bcd806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162bcd80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162bcd8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6162bcd80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6162bcd80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6162bcd80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162bcd80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Cereal - Kellogg patented the </a:t>
            </a:r>
            <a:r>
              <a:rPr lang="en" u="sng"/>
              <a:t>Process</a:t>
            </a:r>
            <a:r>
              <a:rPr lang="en"/>
              <a:t> of making cereal, can not patent the cereal itself </a:t>
            </a:r>
            <a:endParaRPr/>
          </a:p>
          <a:p>
            <a:pPr indent="0" lvl="0" marL="0" rtl="0" algn="l">
              <a:spcBef>
                <a:spcPts val="0"/>
              </a:spcBef>
              <a:spcAft>
                <a:spcPts val="0"/>
              </a:spcAft>
              <a:buNone/>
            </a:pPr>
            <a:r>
              <a:rPr lang="en"/>
              <a:t>Monopoly - Patented the process or method of playing the game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602d0e79af_0_1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602d0e79af_0_1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6162bcd80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6162bcd80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6162bcd80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6162bcd80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6162bcd80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6162bcd80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1" marL="514350" rtl="0" algn="l">
              <a:spcBef>
                <a:spcPts val="300"/>
              </a:spcBef>
              <a:spcAft>
                <a:spcPts val="0"/>
              </a:spcAft>
              <a:buClr>
                <a:srgbClr val="AC0000"/>
              </a:buClr>
              <a:buSzPts val="1400"/>
              <a:buFont typeface="Josefin Slab"/>
              <a:buChar char="➢"/>
            </a:pPr>
            <a:r>
              <a:rPr lang="en" sz="1400">
                <a:solidFill>
                  <a:srgbClr val="323232"/>
                </a:solidFill>
                <a:latin typeface="Josefin Slab"/>
                <a:ea typeface="Josefin Slab"/>
                <a:cs typeface="Josefin Slab"/>
                <a:sym typeface="Josefin Slab"/>
              </a:rPr>
              <a:t>Must </a:t>
            </a:r>
            <a:r>
              <a:rPr lang="en" sz="1400" u="sng">
                <a:solidFill>
                  <a:srgbClr val="323232"/>
                </a:solidFill>
                <a:latin typeface="Josefin Slab"/>
                <a:ea typeface="Josefin Slab"/>
                <a:cs typeface="Josefin Slab"/>
                <a:sym typeface="Josefin Slab"/>
              </a:rPr>
              <a:t>not </a:t>
            </a:r>
            <a:r>
              <a:rPr lang="en" sz="1400">
                <a:solidFill>
                  <a:srgbClr val="323232"/>
                </a:solidFill>
                <a:latin typeface="Josefin Slab"/>
                <a:ea typeface="Josefin Slab"/>
                <a:cs typeface="Josefin Slab"/>
                <a:sym typeface="Josefin Slab"/>
              </a:rPr>
              <a:t>be generic or descriptive</a:t>
            </a:r>
            <a:endParaRPr sz="1400">
              <a:solidFill>
                <a:srgbClr val="323232"/>
              </a:solidFill>
              <a:latin typeface="Josefin Slab"/>
              <a:ea typeface="Josefin Slab"/>
              <a:cs typeface="Josefin Slab"/>
              <a:sym typeface="Josefin Slab"/>
            </a:endParaRPr>
          </a:p>
          <a:p>
            <a:pPr indent="-242887" lvl="2" marL="912812" rtl="0" algn="l">
              <a:spcBef>
                <a:spcPts val="300"/>
              </a:spcBef>
              <a:spcAft>
                <a:spcPts val="0"/>
              </a:spcAft>
              <a:buClr>
                <a:srgbClr val="A50021"/>
              </a:buClr>
              <a:buSzPts val="1400"/>
              <a:buFont typeface="Josefin Slab"/>
              <a:buChar char="■"/>
            </a:pPr>
            <a:r>
              <a:rPr lang="en" sz="1400">
                <a:solidFill>
                  <a:srgbClr val="323232"/>
                </a:solidFill>
                <a:latin typeface="Josefin Slab"/>
                <a:ea typeface="Josefin Slab"/>
                <a:cs typeface="Josefin Slab"/>
                <a:sym typeface="Josefin Slab"/>
              </a:rPr>
              <a:t>“Tissue” vs. “Kleenex”</a:t>
            </a:r>
            <a:endParaRPr sz="1400">
              <a:solidFill>
                <a:srgbClr val="323232"/>
              </a:solidFill>
              <a:latin typeface="Josefin Slab"/>
              <a:ea typeface="Josefin Slab"/>
              <a:cs typeface="Josefin Slab"/>
              <a:sym typeface="Josefin Slab"/>
            </a:endParaRPr>
          </a:p>
          <a:p>
            <a:pPr indent="-242887" lvl="2" marL="912812" rtl="0" algn="l">
              <a:spcBef>
                <a:spcPts val="300"/>
              </a:spcBef>
              <a:spcAft>
                <a:spcPts val="0"/>
              </a:spcAft>
              <a:buClr>
                <a:srgbClr val="323232"/>
              </a:buClr>
              <a:buSzPts val="1400"/>
              <a:buFont typeface="Josefin Slab"/>
              <a:buChar char="■"/>
            </a:pPr>
            <a:r>
              <a:rPr lang="en" sz="1400">
                <a:solidFill>
                  <a:srgbClr val="323232"/>
                </a:solidFill>
                <a:latin typeface="Josefin Slab"/>
                <a:ea typeface="Josefin Slab"/>
                <a:cs typeface="Josefin Slab"/>
                <a:sym typeface="Josefin Slab"/>
              </a:rPr>
              <a:t>Never use your brand as a noun to keep this protection! </a:t>
            </a:r>
            <a:endParaRPr sz="1400">
              <a:solidFill>
                <a:srgbClr val="323232"/>
              </a:solidFill>
              <a:latin typeface="Josefin Slab"/>
              <a:ea typeface="Josefin Slab"/>
              <a:cs typeface="Josefin Slab"/>
              <a:sym typeface="Josefin Slab"/>
            </a:endParaRPr>
          </a:p>
          <a:p>
            <a:pPr indent="0" lvl="0" marL="914400" rtl="0" algn="l">
              <a:spcBef>
                <a:spcPts val="300"/>
              </a:spcBef>
              <a:spcAft>
                <a:spcPts val="0"/>
              </a:spcAft>
              <a:buNone/>
            </a:pPr>
            <a:r>
              <a:t/>
            </a:r>
            <a:endParaRPr sz="1400">
              <a:solidFill>
                <a:srgbClr val="323232"/>
              </a:solidFill>
              <a:latin typeface="Josefin Slab"/>
              <a:ea typeface="Josefin Slab"/>
              <a:cs typeface="Josefin Slab"/>
              <a:sym typeface="Josefin Slab"/>
            </a:endParaRPr>
          </a:p>
          <a:p>
            <a:pPr indent="-279400" lvl="1" marL="514350" rtl="0" algn="l">
              <a:spcBef>
                <a:spcPts val="270"/>
              </a:spcBef>
              <a:spcAft>
                <a:spcPts val="0"/>
              </a:spcAft>
              <a:buClr>
                <a:srgbClr val="323232"/>
              </a:buClr>
              <a:buSzPts val="1400"/>
              <a:buFont typeface="Josefin Slab"/>
              <a:buChar char="➢"/>
            </a:pPr>
            <a:r>
              <a:rPr lang="en" sz="1400">
                <a:solidFill>
                  <a:srgbClr val="323232"/>
                </a:solidFill>
                <a:latin typeface="Josefin Slab"/>
                <a:ea typeface="Josefin Slab"/>
                <a:cs typeface="Josefin Slab"/>
                <a:sym typeface="Josefin Slab"/>
              </a:rPr>
              <a:t>“Legal office” is descriptive</a:t>
            </a:r>
            <a:endParaRPr sz="1400">
              <a:solidFill>
                <a:srgbClr val="323232"/>
              </a:solidFill>
              <a:latin typeface="Josefin Slab"/>
              <a:ea typeface="Josefin Slab"/>
              <a:cs typeface="Josefin Slab"/>
              <a:sym typeface="Josefin Slab"/>
            </a:endParaRPr>
          </a:p>
          <a:p>
            <a:pPr indent="0" lvl="0" marL="0" rtl="0" algn="l">
              <a:spcBef>
                <a:spcPts val="270"/>
              </a:spcBef>
              <a:spcAft>
                <a:spcPts val="0"/>
              </a:spcAft>
              <a:buNone/>
            </a:pPr>
            <a:r>
              <a:t/>
            </a:r>
            <a:endParaRPr sz="1400">
              <a:solidFill>
                <a:srgbClr val="323232"/>
              </a:solidFill>
              <a:latin typeface="Josefin Slab"/>
              <a:ea typeface="Josefin Slab"/>
              <a:cs typeface="Josefin Slab"/>
              <a:sym typeface="Josefin Slab"/>
            </a:endParaRPr>
          </a:p>
          <a:p>
            <a:pPr indent="0" lvl="0" marL="0" rtl="0" algn="l">
              <a:spcBef>
                <a:spcPts val="270"/>
              </a:spcBef>
              <a:spcAft>
                <a:spcPts val="0"/>
              </a:spcAft>
              <a:buNone/>
            </a:pPr>
            <a:r>
              <a:rPr lang="en" sz="1400">
                <a:solidFill>
                  <a:srgbClr val="323232"/>
                </a:solidFill>
                <a:latin typeface="Josefin Slab"/>
                <a:ea typeface="Josefin Slab"/>
                <a:cs typeface="Josefin Slab"/>
                <a:sym typeface="Josefin Slab"/>
              </a:rPr>
              <a:t>Kodak and Exxon are protectable, but only because of the purpose that they are talking about </a:t>
            </a:r>
            <a:endParaRPr sz="1400">
              <a:solidFill>
                <a:srgbClr val="323232"/>
              </a:solidFill>
              <a:latin typeface="Josefin Slab"/>
              <a:ea typeface="Josefin Slab"/>
              <a:cs typeface="Josefin Slab"/>
              <a:sym typeface="Josefin Slab"/>
            </a:endParaRPr>
          </a:p>
          <a:p>
            <a:pPr indent="-242887" lvl="2" marL="912812" rtl="0" algn="l">
              <a:spcBef>
                <a:spcPts val="270"/>
              </a:spcBef>
              <a:spcAft>
                <a:spcPts val="0"/>
              </a:spcAft>
              <a:buClr>
                <a:srgbClr val="A50021"/>
              </a:buClr>
              <a:buSzPts val="1400"/>
              <a:buFont typeface="Josefin Slab"/>
              <a:buChar char="■"/>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6162bcd80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6162bcd80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6162bcd80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6162bcd80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6162bcd80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6162bcd80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6162bcd80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6162bcd80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6162bcd80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6162bcd80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6162bcd806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6162bcd806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6162bcd806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6162bcd806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02d0e79af_0_1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02d0e79af_0_1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6162bcd806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162bcd806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6162bcd806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6162bcd806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6162bcd8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6162bcd8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6162bcd806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6162bcd80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61a89336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61a89336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61a89336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61a89336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6162bcd806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6162bcd806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6162bcd80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6162bcd80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6162bcd80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6162bcd80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6162bcd80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6162bcd80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602d0e79af_0_3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02d0e79af_0_3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6162bcd80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6162bcd80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342900" rtl="0" algn="l">
              <a:spcBef>
                <a:spcPts val="0"/>
              </a:spcBef>
              <a:spcAft>
                <a:spcPts val="0"/>
              </a:spcAft>
              <a:buSzPts val="2800"/>
              <a:buChar char="•"/>
            </a:pPr>
            <a:r>
              <a:rPr b="1" lang="en" sz="2800" u="sng">
                <a:latin typeface="Calibri"/>
                <a:ea typeface="Calibri"/>
                <a:cs typeface="Calibri"/>
                <a:sym typeface="Calibri"/>
              </a:rPr>
              <a:t>6 Factors </a:t>
            </a:r>
            <a:endParaRPr sz="32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 internship is similar to training offered in an education environment;</a:t>
            </a:r>
            <a:endParaRPr sz="28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 internship experience is for the benefit of the intern;</a:t>
            </a:r>
            <a:endParaRPr sz="28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 intern does not displace regular employees, but works under close supervision of existing staff;</a:t>
            </a:r>
            <a:endParaRPr sz="28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 employer derives no immediate advantage from the activities of the intern (its operations may even be occasionally impeded);</a:t>
            </a:r>
            <a:endParaRPr sz="28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There is no permanent position attached to the internship position; and</a:t>
            </a:r>
            <a:endParaRPr sz="2800">
              <a:latin typeface="Calibri"/>
              <a:ea typeface="Calibri"/>
              <a:cs typeface="Calibri"/>
              <a:sym typeface="Calibri"/>
            </a:endParaRPr>
          </a:p>
          <a:p>
            <a:pPr indent="-285750" lvl="1" marL="742950" rtl="0" algn="l">
              <a:spcBef>
                <a:spcPts val="400"/>
              </a:spcBef>
              <a:spcAft>
                <a:spcPts val="0"/>
              </a:spcAft>
              <a:buSzPts val="2000"/>
              <a:buChar char="–"/>
            </a:pPr>
            <a:r>
              <a:rPr lang="en" sz="2000">
                <a:latin typeface="Calibri"/>
                <a:ea typeface="Calibri"/>
                <a:cs typeface="Calibri"/>
                <a:sym typeface="Calibri"/>
              </a:rPr>
              <a:t>The employer and intern understand that the intern is not entitled to wages for the time spent in the internship.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6162bcd80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6162bcd80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6162bcd806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6162bcd806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6162bcd80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6162bcd80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6162bcd806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6162bcd806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6162bcd80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6162bcd80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6162bcd806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6162bcd80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6162bcd806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6162bcd806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618aba5a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618aba5a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618aba5a2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618aba5a2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02d0e79af_0_3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02d0e79af_0_3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02d0e79af_0_1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602d0e79af_0_1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0" i="0" lang="en" sz="1100" u="none" cap="none" strike="noStrike">
                <a:solidFill>
                  <a:schemeClr val="dk1"/>
                </a:solidFill>
                <a:latin typeface="Arial"/>
                <a:ea typeface="Arial"/>
                <a:cs typeface="Arial"/>
                <a:sym typeface="Arial"/>
              </a:rPr>
              <a:t>Entity refers to the structure of your business-- a corporation like AT&amp;T is an entity. And these are the four main things that should be considered when choosing an entity– we will go over the in more detail.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02d0e79af_0_3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02d0e79af_0_3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02d0e79af_0_3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02d0e79af_0_3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02d0e79af_0_3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02d0e79af_0_3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irs.gov/businesses/small-businesses-self-employed/apply-for-an-employer-identification-number-ein-onlin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5200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Small Business Legal Overview </a:t>
            </a:r>
            <a:endParaRPr sz="4800"/>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Priya Lane </a:t>
            </a:r>
            <a:endParaRPr sz="2400"/>
          </a:p>
          <a:p>
            <a:pPr indent="0" lvl="0" marL="0" rtl="0" algn="l">
              <a:spcBef>
                <a:spcPts val="0"/>
              </a:spcBef>
              <a:spcAft>
                <a:spcPts val="0"/>
              </a:spcAft>
              <a:buNone/>
            </a:pPr>
            <a:r>
              <a:rPr lang="en" sz="2400"/>
              <a:t>Lawyers for Civil Rights</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2"/>
          <p:cNvSpPr txBox="1"/>
          <p:nvPr>
            <p:ph type="title"/>
          </p:nvPr>
        </p:nvSpPr>
        <p:spPr>
          <a:xfrm>
            <a:off x="1303800" y="68822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Liability Entity: S-Corporations </a:t>
            </a:r>
            <a:endParaRPr/>
          </a:p>
          <a:p>
            <a:pPr indent="0" lvl="0" marL="0" rtl="0" algn="l">
              <a:spcBef>
                <a:spcPts val="0"/>
              </a:spcBef>
              <a:spcAft>
                <a:spcPts val="0"/>
              </a:spcAft>
              <a:buNone/>
            </a:pPr>
            <a:r>
              <a:t/>
            </a:r>
            <a:endParaRPr/>
          </a:p>
        </p:txBody>
      </p:sp>
      <p:sp>
        <p:nvSpPr>
          <p:cNvPr id="337" name="Google Shape;337;p22"/>
          <p:cNvSpPr txBox="1"/>
          <p:nvPr>
            <p:ph idx="1" type="body"/>
          </p:nvPr>
        </p:nvSpPr>
        <p:spPr>
          <a:xfrm>
            <a:off x="1303800" y="145237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Makes “s-election” with IRS (~2.5 months) </a:t>
            </a:r>
            <a:endParaRPr sz="1800"/>
          </a:p>
          <a:p>
            <a:pPr indent="-342900" lvl="0" marL="457200" rtl="0" algn="l">
              <a:spcBef>
                <a:spcPts val="0"/>
              </a:spcBef>
              <a:spcAft>
                <a:spcPts val="0"/>
              </a:spcAft>
              <a:buSzPts val="1800"/>
              <a:buChar char="●"/>
            </a:pPr>
            <a:r>
              <a:rPr lang="en" sz="1800"/>
              <a:t>“Pass-Through” taxation </a:t>
            </a:r>
            <a:endParaRPr sz="1800"/>
          </a:p>
          <a:p>
            <a:pPr indent="-342900" lvl="0" marL="457200" rtl="0" algn="l">
              <a:spcBef>
                <a:spcPts val="0"/>
              </a:spcBef>
              <a:spcAft>
                <a:spcPts val="0"/>
              </a:spcAft>
              <a:buSzPts val="1800"/>
              <a:buChar char="●"/>
            </a:pPr>
            <a:r>
              <a:rPr lang="en" sz="1800"/>
              <a:t>Corporation itself does not pay taxes, but files informational tax return </a:t>
            </a:r>
            <a:endParaRPr sz="1800"/>
          </a:p>
          <a:p>
            <a:pPr indent="-342900" lvl="0" marL="457200" rtl="0" algn="l">
              <a:spcBef>
                <a:spcPts val="0"/>
              </a:spcBef>
              <a:spcAft>
                <a:spcPts val="0"/>
              </a:spcAft>
              <a:buSzPts val="1800"/>
              <a:buChar char="●"/>
            </a:pPr>
            <a:r>
              <a:rPr lang="en" sz="1800"/>
              <a:t>Shareholders/investors must be US citizen or resident </a:t>
            </a:r>
            <a:endParaRPr sz="1800"/>
          </a:p>
          <a:p>
            <a:pPr indent="-342900" lvl="0" marL="457200" rtl="0" algn="l">
              <a:spcBef>
                <a:spcPts val="0"/>
              </a:spcBef>
              <a:spcAft>
                <a:spcPts val="0"/>
              </a:spcAft>
              <a:buSzPts val="1800"/>
              <a:buChar char="●"/>
            </a:pPr>
            <a:r>
              <a:rPr lang="en" sz="1800"/>
              <a:t>Corporation must withhold wages paid to employee/owner</a:t>
            </a:r>
            <a:endParaRPr sz="1800"/>
          </a:p>
          <a:p>
            <a:pPr indent="-342900" lvl="0" marL="457200" rtl="0" algn="l">
              <a:spcBef>
                <a:spcPts val="0"/>
              </a:spcBef>
              <a:spcAft>
                <a:spcPts val="0"/>
              </a:spcAft>
              <a:buSzPts val="1800"/>
              <a:buChar char="●"/>
            </a:pPr>
            <a:r>
              <a:rPr lang="en" sz="1800"/>
              <a:t>Only individuals may be owners </a:t>
            </a:r>
            <a:endParaRPr sz="1800"/>
          </a:p>
          <a:p>
            <a:pPr indent="-342900" lvl="0" marL="457200" rtl="0" algn="l">
              <a:spcBef>
                <a:spcPts val="0"/>
              </a:spcBef>
              <a:spcAft>
                <a:spcPts val="0"/>
              </a:spcAft>
              <a:buSzPts val="1800"/>
              <a:buChar char="●"/>
            </a:pPr>
            <a:r>
              <a:rPr lang="en" sz="1800"/>
              <a:t>Individuals must be either US citizens or permanent residents</a:t>
            </a:r>
            <a:endParaRPr sz="1800"/>
          </a:p>
          <a:p>
            <a:pPr indent="-342900" lvl="0" marL="457200" rtl="0" algn="l">
              <a:spcBef>
                <a:spcPts val="0"/>
              </a:spcBef>
              <a:spcAft>
                <a:spcPts val="0"/>
              </a:spcAft>
              <a:buSzPts val="1800"/>
              <a:buChar char="●"/>
            </a:pPr>
            <a:r>
              <a:rPr lang="en" sz="1800"/>
              <a:t>No more than 100 owners </a:t>
            </a:r>
            <a:endParaRPr sz="1800"/>
          </a:p>
          <a:p>
            <a:pPr indent="-342900" lvl="0" marL="457200" rtl="0" algn="l">
              <a:spcBef>
                <a:spcPts val="0"/>
              </a:spcBef>
              <a:spcAft>
                <a:spcPts val="0"/>
              </a:spcAft>
              <a:buSzPts val="1800"/>
              <a:buChar char="●"/>
            </a:pPr>
            <a:r>
              <a:rPr lang="en" sz="1800"/>
              <a:t>Only one class of stock  </a:t>
            </a:r>
            <a:endParaRPr sz="1800"/>
          </a:p>
          <a:p>
            <a:pPr indent="0" lvl="0" marL="45720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Limited Liability Entity: Corporation </a:t>
            </a:r>
            <a:endParaRPr sz="2400"/>
          </a:p>
        </p:txBody>
      </p:sp>
      <p:sp>
        <p:nvSpPr>
          <p:cNvPr id="343" name="Google Shape;343;p23"/>
          <p:cNvSpPr txBox="1"/>
          <p:nvPr>
            <p:ph idx="1" type="body"/>
          </p:nvPr>
        </p:nvSpPr>
        <p:spPr>
          <a:xfrm>
            <a:off x="1303800" y="154737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File Articles of Organization with Secretary of Commonwealth </a:t>
            </a:r>
            <a:endParaRPr sz="1800"/>
          </a:p>
          <a:p>
            <a:pPr indent="-342900" lvl="0" marL="457200" rtl="0" algn="l">
              <a:spcBef>
                <a:spcPts val="0"/>
              </a:spcBef>
              <a:spcAft>
                <a:spcPts val="0"/>
              </a:spcAft>
              <a:buSzPts val="1800"/>
              <a:buChar char="●"/>
            </a:pPr>
            <a:r>
              <a:rPr lang="en" sz="1800"/>
              <a:t>$250 minimum filing fee </a:t>
            </a:r>
            <a:endParaRPr sz="1800"/>
          </a:p>
          <a:p>
            <a:pPr indent="-342900" lvl="0" marL="457200" rtl="0" algn="l">
              <a:spcBef>
                <a:spcPts val="0"/>
              </a:spcBef>
              <a:spcAft>
                <a:spcPts val="0"/>
              </a:spcAft>
              <a:buSzPts val="1800"/>
              <a:buChar char="●"/>
            </a:pPr>
            <a:r>
              <a:rPr lang="en" sz="1800"/>
              <a:t>$100 annual report filing fee </a:t>
            </a:r>
            <a:endParaRPr sz="1800"/>
          </a:p>
          <a:p>
            <a:pPr indent="-342900" lvl="0" marL="457200" rtl="0" algn="l">
              <a:spcBef>
                <a:spcPts val="0"/>
              </a:spcBef>
              <a:spcAft>
                <a:spcPts val="0"/>
              </a:spcAft>
              <a:buSzPts val="1800"/>
              <a:buChar char="●"/>
            </a:pPr>
            <a:r>
              <a:rPr lang="en" sz="1800"/>
              <a:t>Minimum corporate excise tax due each year (approximately $450) </a:t>
            </a:r>
            <a:endParaRPr sz="1800"/>
          </a:p>
          <a:p>
            <a:pPr indent="-342900" lvl="0" marL="457200" rtl="0" algn="l">
              <a:spcBef>
                <a:spcPts val="0"/>
              </a:spcBef>
              <a:spcAft>
                <a:spcPts val="0"/>
              </a:spcAft>
              <a:buSzPts val="1800"/>
              <a:buChar char="●"/>
            </a:pPr>
            <a:r>
              <a:rPr lang="en" sz="1800"/>
              <a:t>Penalty: If corporation does not file annual report and/or pay excise taxes for two or more years, Secretary of Commonwealth may dissolve it</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4"/>
          <p:cNvSpPr txBox="1"/>
          <p:nvPr>
            <p:ph type="title"/>
          </p:nvPr>
        </p:nvSpPr>
        <p:spPr>
          <a:xfrm>
            <a:off x="1303800" y="438075"/>
            <a:ext cx="7030500" cy="115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Liability Entity: LLC </a:t>
            </a:r>
            <a:endParaRPr/>
          </a:p>
        </p:txBody>
      </p:sp>
      <p:sp>
        <p:nvSpPr>
          <p:cNvPr id="349" name="Google Shape;349;p24"/>
          <p:cNvSpPr txBox="1"/>
          <p:nvPr>
            <p:ph idx="1" type="body"/>
          </p:nvPr>
        </p:nvSpPr>
        <p:spPr>
          <a:xfrm>
            <a:off x="1303800" y="1467525"/>
            <a:ext cx="7030500" cy="2690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Separate legal entity formed by one or more individuals </a:t>
            </a:r>
            <a:endParaRPr sz="1600"/>
          </a:p>
          <a:p>
            <a:pPr indent="-330200" lvl="0" marL="457200" rtl="0" algn="l">
              <a:spcBef>
                <a:spcPts val="0"/>
              </a:spcBef>
              <a:spcAft>
                <a:spcPts val="0"/>
              </a:spcAft>
              <a:buSzPts val="1600"/>
              <a:buChar char="●"/>
            </a:pPr>
            <a:r>
              <a:rPr lang="en" sz="1600"/>
              <a:t>Flexibility in the rights of owners and how the company will be controlled </a:t>
            </a:r>
            <a:endParaRPr sz="1600"/>
          </a:p>
          <a:p>
            <a:pPr indent="-330200" lvl="0" marL="457200" rtl="0" algn="l">
              <a:spcBef>
                <a:spcPts val="0"/>
              </a:spcBef>
              <a:spcAft>
                <a:spcPts val="0"/>
              </a:spcAft>
              <a:buSzPts val="1600"/>
              <a:buChar char="●"/>
            </a:pPr>
            <a:r>
              <a:rPr lang="en" sz="1600"/>
              <a:t>“Pass-through” tax treatment</a:t>
            </a:r>
            <a:endParaRPr sz="1600"/>
          </a:p>
          <a:p>
            <a:pPr indent="-330200" lvl="0" marL="457200" rtl="0" algn="l">
              <a:spcBef>
                <a:spcPts val="0"/>
              </a:spcBef>
              <a:spcAft>
                <a:spcPts val="0"/>
              </a:spcAft>
              <a:buSzPts val="1600"/>
              <a:buChar char="●"/>
            </a:pPr>
            <a:r>
              <a:rPr lang="en" sz="1600"/>
              <a:t>A single-member LLC will be disregarded for tax purposes only</a:t>
            </a:r>
            <a:endParaRPr sz="1600"/>
          </a:p>
          <a:p>
            <a:pPr indent="-330200" lvl="0" marL="457200" rtl="0" algn="l">
              <a:spcBef>
                <a:spcPts val="0"/>
              </a:spcBef>
              <a:spcAft>
                <a:spcPts val="0"/>
              </a:spcAft>
              <a:buSzPts val="1600"/>
              <a:buChar char="●"/>
            </a:pPr>
            <a:r>
              <a:rPr lang="en" sz="1600"/>
              <a:t>Limited liability for members (i.e., owners) </a:t>
            </a:r>
            <a:endParaRPr sz="1600"/>
          </a:p>
          <a:p>
            <a:pPr indent="-330200" lvl="0" marL="457200" rtl="0" algn="l">
              <a:spcBef>
                <a:spcPts val="0"/>
              </a:spcBef>
              <a:spcAft>
                <a:spcPts val="0"/>
              </a:spcAft>
              <a:buSzPts val="1600"/>
              <a:buChar char="●"/>
            </a:pPr>
            <a:r>
              <a:rPr lang="en" sz="1600"/>
              <a:t>Ownership readily transferable </a:t>
            </a:r>
            <a:endParaRPr sz="1600"/>
          </a:p>
          <a:p>
            <a:pPr indent="-330200" lvl="0" marL="457200" rtl="0" algn="l">
              <a:spcBef>
                <a:spcPts val="0"/>
              </a:spcBef>
              <a:spcAft>
                <a:spcPts val="0"/>
              </a:spcAft>
              <a:buSzPts val="1600"/>
              <a:buChar char="●"/>
            </a:pPr>
            <a:r>
              <a:rPr lang="en" sz="1600"/>
              <a:t>Formalities: Certificate of Formation and Operating Agreement </a:t>
            </a:r>
            <a:endParaRPr sz="1600"/>
          </a:p>
          <a:p>
            <a:pPr indent="-330200" lvl="0" marL="457200" rtl="0" algn="l">
              <a:spcBef>
                <a:spcPts val="0"/>
              </a:spcBef>
              <a:spcAft>
                <a:spcPts val="0"/>
              </a:spcAft>
              <a:buSzPts val="1600"/>
              <a:buChar char="●"/>
            </a:pPr>
            <a:r>
              <a:rPr lang="en" sz="1600"/>
              <a:t>File Certificate of Organization with Secretary of Commonwealth </a:t>
            </a:r>
            <a:endParaRPr sz="1600"/>
          </a:p>
          <a:p>
            <a:pPr indent="-330200" lvl="1" marL="914400" rtl="0" algn="l">
              <a:spcBef>
                <a:spcPts val="0"/>
              </a:spcBef>
              <a:spcAft>
                <a:spcPts val="0"/>
              </a:spcAft>
              <a:buSzPts val="1600"/>
              <a:buChar char="○"/>
            </a:pPr>
            <a:r>
              <a:rPr lang="en" sz="1600"/>
              <a:t>$500 initial filing fee </a:t>
            </a:r>
            <a:endParaRPr sz="1600"/>
          </a:p>
          <a:p>
            <a:pPr indent="-330200" lvl="1" marL="914400" rtl="0" algn="l">
              <a:spcBef>
                <a:spcPts val="0"/>
              </a:spcBef>
              <a:spcAft>
                <a:spcPts val="0"/>
              </a:spcAft>
              <a:buSzPts val="1600"/>
              <a:buChar char="○"/>
            </a:pPr>
            <a:r>
              <a:rPr lang="en" sz="1600"/>
              <a:t>$500 annual report filing fee </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5"/>
          <p:cNvSpPr txBox="1"/>
          <p:nvPr>
            <p:ph type="title"/>
          </p:nvPr>
        </p:nvSpPr>
        <p:spPr>
          <a:xfrm>
            <a:off x="1303800" y="7442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 Corp </a:t>
            </a:r>
            <a:endParaRPr/>
          </a:p>
        </p:txBody>
      </p:sp>
      <p:sp>
        <p:nvSpPr>
          <p:cNvPr id="355" name="Google Shape;355;p25"/>
          <p:cNvSpPr txBox="1"/>
          <p:nvPr>
            <p:ph idx="1" type="body"/>
          </p:nvPr>
        </p:nvSpPr>
        <p:spPr>
          <a:xfrm>
            <a:off x="1303800" y="17435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Does not affect the company’s tax status </a:t>
            </a:r>
            <a:endParaRPr sz="1800"/>
          </a:p>
          <a:p>
            <a:pPr indent="-342900" lvl="1" marL="914400" rtl="0" algn="l">
              <a:spcBef>
                <a:spcPts val="0"/>
              </a:spcBef>
              <a:spcAft>
                <a:spcPts val="0"/>
              </a:spcAft>
              <a:buSzPts val="1800"/>
              <a:buChar char="○"/>
            </a:pPr>
            <a:r>
              <a:rPr lang="en" sz="1800"/>
              <a:t>Can still make the s-election </a:t>
            </a:r>
            <a:endParaRPr sz="1800"/>
          </a:p>
          <a:p>
            <a:pPr indent="-342900" lvl="0" marL="457200" rtl="0" algn="l">
              <a:spcBef>
                <a:spcPts val="0"/>
              </a:spcBef>
              <a:spcAft>
                <a:spcPts val="0"/>
              </a:spcAft>
              <a:buSzPts val="1800"/>
              <a:buChar char="●"/>
            </a:pPr>
            <a:r>
              <a:rPr lang="en" sz="1800"/>
              <a:t>Can register a “mission: </a:t>
            </a:r>
            <a:endParaRPr sz="1800"/>
          </a:p>
          <a:p>
            <a:pPr indent="-342900" lvl="0" marL="457200" rtl="0" algn="l">
              <a:spcBef>
                <a:spcPts val="0"/>
              </a:spcBef>
              <a:spcAft>
                <a:spcPts val="0"/>
              </a:spcAft>
              <a:buSzPts val="1800"/>
              <a:buChar char="●"/>
            </a:pPr>
            <a:r>
              <a:rPr lang="en" sz="1800"/>
              <a:t>Have to submit an annual benefits report to the state and designate a benefits director </a:t>
            </a:r>
            <a:endParaRPr sz="1800"/>
          </a:p>
          <a:p>
            <a:pPr indent="-342900" lvl="0" marL="457200" rtl="0" algn="l">
              <a:spcBef>
                <a:spcPts val="0"/>
              </a:spcBef>
              <a:spcAft>
                <a:spcPts val="0"/>
              </a:spcAft>
              <a:buSzPts val="1800"/>
              <a:buChar char="●"/>
            </a:pPr>
            <a:r>
              <a:rPr lang="en" sz="1800"/>
              <a:t>Different than a “B-Corp”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6"/>
          <p:cNvSpPr txBox="1"/>
          <p:nvPr>
            <p:ph type="title"/>
          </p:nvPr>
        </p:nvSpPr>
        <p:spPr>
          <a:xfrm>
            <a:off x="1323450" y="17650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Signature Blocks </a:t>
            </a:r>
            <a:endParaRPr/>
          </a:p>
        </p:txBody>
      </p:sp>
      <p:sp>
        <p:nvSpPr>
          <p:cNvPr id="361" name="Google Shape;361;p26"/>
          <p:cNvSpPr txBox="1"/>
          <p:nvPr/>
        </p:nvSpPr>
        <p:spPr>
          <a:xfrm>
            <a:off x="1572000" y="80482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Corporation</a:t>
            </a:r>
            <a:endParaRPr b="1"/>
          </a:p>
          <a:p>
            <a:pPr indent="0" lvl="0" marL="0" rtl="0" algn="l">
              <a:lnSpc>
                <a:spcPct val="115000"/>
              </a:lnSpc>
              <a:spcBef>
                <a:spcPts val="800"/>
              </a:spcBef>
              <a:spcAft>
                <a:spcPts val="0"/>
              </a:spcAft>
              <a:buNone/>
            </a:pPr>
            <a:r>
              <a:rPr lang="en"/>
              <a:t>  Best Business, Inc.</a:t>
            </a:r>
            <a:endParaRPr/>
          </a:p>
          <a:p>
            <a:pPr indent="0" lvl="0" marL="0" rtl="0" algn="l">
              <a:lnSpc>
                <a:spcPct val="115000"/>
              </a:lnSpc>
              <a:spcBef>
                <a:spcPts val="800"/>
              </a:spcBef>
              <a:spcAft>
                <a:spcPts val="0"/>
              </a:spcAft>
              <a:buNone/>
            </a:pPr>
            <a:r>
              <a:rPr lang="en"/>
              <a:t>  By: _________________  </a:t>
            </a:r>
            <a:endParaRPr/>
          </a:p>
          <a:p>
            <a:pPr indent="0" lvl="0" marL="0" rtl="0" algn="l">
              <a:lnSpc>
                <a:spcPct val="50000"/>
              </a:lnSpc>
              <a:spcBef>
                <a:spcPts val="800"/>
              </a:spcBef>
              <a:spcAft>
                <a:spcPts val="0"/>
              </a:spcAft>
              <a:buNone/>
            </a:pPr>
            <a:r>
              <a:rPr lang="en"/>
              <a:t>     Name:</a:t>
            </a:r>
            <a:endParaRPr/>
          </a:p>
          <a:p>
            <a:pPr indent="0" lvl="0" marL="0" rtl="0" algn="l">
              <a:lnSpc>
                <a:spcPct val="50000"/>
              </a:lnSpc>
              <a:spcBef>
                <a:spcPts val="800"/>
              </a:spcBef>
              <a:spcAft>
                <a:spcPts val="0"/>
              </a:spcAft>
              <a:buNone/>
            </a:pPr>
            <a:r>
              <a:rPr lang="en"/>
              <a:t>     Title:</a:t>
            </a:r>
            <a:endParaRPr/>
          </a:p>
          <a:p>
            <a:pPr indent="0" lvl="0" marL="0" rtl="0" algn="l">
              <a:lnSpc>
                <a:spcPct val="50000"/>
              </a:lnSpc>
              <a:spcBef>
                <a:spcPts val="800"/>
              </a:spcBef>
              <a:spcAft>
                <a:spcPts val="0"/>
              </a:spcAft>
              <a:buNone/>
            </a:pPr>
            <a:r>
              <a:t/>
            </a:r>
            <a:endParaRPr/>
          </a:p>
          <a:p>
            <a:pPr indent="0" lvl="0" marL="0" rtl="0" algn="l">
              <a:lnSpc>
                <a:spcPct val="115000"/>
              </a:lnSpc>
              <a:spcBef>
                <a:spcPts val="800"/>
              </a:spcBef>
              <a:spcAft>
                <a:spcPts val="0"/>
              </a:spcAft>
              <a:buNone/>
            </a:pPr>
            <a:r>
              <a:t/>
            </a:r>
            <a:endParaRPr b="1"/>
          </a:p>
          <a:p>
            <a:pPr indent="0" lvl="0" marL="0" rtl="0" algn="l">
              <a:lnSpc>
                <a:spcPct val="115000"/>
              </a:lnSpc>
              <a:spcBef>
                <a:spcPts val="800"/>
              </a:spcBef>
              <a:spcAft>
                <a:spcPts val="0"/>
              </a:spcAft>
              <a:buNone/>
            </a:pPr>
            <a:r>
              <a:rPr b="1" lang="en"/>
              <a:t>Limited Liability Company</a:t>
            </a:r>
            <a:endParaRPr b="1"/>
          </a:p>
          <a:p>
            <a:pPr indent="0" lvl="0" marL="0" rtl="0" algn="l">
              <a:lnSpc>
                <a:spcPct val="115000"/>
              </a:lnSpc>
              <a:spcBef>
                <a:spcPts val="800"/>
              </a:spcBef>
              <a:spcAft>
                <a:spcPts val="0"/>
              </a:spcAft>
              <a:buNone/>
            </a:pPr>
            <a:r>
              <a:rPr lang="en"/>
              <a:t> Best Business, LLC</a:t>
            </a:r>
            <a:endParaRPr/>
          </a:p>
          <a:p>
            <a:pPr indent="0" lvl="0" marL="0" rtl="0" algn="l">
              <a:lnSpc>
                <a:spcPct val="115000"/>
              </a:lnSpc>
              <a:spcBef>
                <a:spcPts val="800"/>
              </a:spcBef>
              <a:spcAft>
                <a:spcPts val="0"/>
              </a:spcAft>
              <a:buNone/>
            </a:pPr>
            <a:r>
              <a:rPr lang="en"/>
              <a:t>  By: _________________  </a:t>
            </a:r>
            <a:endParaRPr/>
          </a:p>
          <a:p>
            <a:pPr indent="0" lvl="0" marL="0" rtl="0" algn="l">
              <a:lnSpc>
                <a:spcPct val="50000"/>
              </a:lnSpc>
              <a:spcBef>
                <a:spcPts val="800"/>
              </a:spcBef>
              <a:spcAft>
                <a:spcPts val="0"/>
              </a:spcAft>
              <a:buNone/>
            </a:pPr>
            <a:r>
              <a:rPr lang="en"/>
              <a:t>     Name:</a:t>
            </a:r>
            <a:endParaRPr/>
          </a:p>
          <a:p>
            <a:pPr indent="0" lvl="0" marL="0" rtl="0" algn="l">
              <a:lnSpc>
                <a:spcPct val="50000"/>
              </a:lnSpc>
              <a:spcBef>
                <a:spcPts val="800"/>
              </a:spcBef>
              <a:spcAft>
                <a:spcPts val="800"/>
              </a:spcAft>
              <a:buNone/>
            </a:pPr>
            <a:r>
              <a:rPr lang="en"/>
              <a:t>     Title:</a:t>
            </a:r>
            <a:endParaRPr/>
          </a:p>
        </p:txBody>
      </p:sp>
      <p:sp>
        <p:nvSpPr>
          <p:cNvPr id="362" name="Google Shape;362;p26"/>
          <p:cNvSpPr txBox="1"/>
          <p:nvPr/>
        </p:nvSpPr>
        <p:spPr>
          <a:xfrm>
            <a:off x="5309125" y="941275"/>
            <a:ext cx="3000000" cy="25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a:t>
            </a:r>
            <a:r>
              <a:rPr b="1" lang="en"/>
              <a:t>General Partnership</a:t>
            </a:r>
            <a:endParaRPr b="1"/>
          </a:p>
          <a:p>
            <a:pPr indent="0" lvl="0" marL="0" rtl="0" algn="l">
              <a:lnSpc>
                <a:spcPct val="115000"/>
              </a:lnSpc>
              <a:spcBef>
                <a:spcPts val="800"/>
              </a:spcBef>
              <a:spcAft>
                <a:spcPts val="0"/>
              </a:spcAft>
              <a:buNone/>
            </a:pPr>
            <a:r>
              <a:rPr lang="en"/>
              <a:t>Best Business</a:t>
            </a:r>
            <a:endParaRPr/>
          </a:p>
          <a:p>
            <a:pPr indent="0" lvl="0" marL="0" rtl="0" algn="l">
              <a:lnSpc>
                <a:spcPct val="115000"/>
              </a:lnSpc>
              <a:spcBef>
                <a:spcPts val="800"/>
              </a:spcBef>
              <a:spcAft>
                <a:spcPts val="0"/>
              </a:spcAft>
              <a:buNone/>
            </a:pPr>
            <a:r>
              <a:rPr lang="en"/>
              <a:t>  By: Bo Business</a:t>
            </a:r>
            <a:endParaRPr/>
          </a:p>
          <a:p>
            <a:pPr indent="0" lvl="0" marL="0" rtl="0" algn="l">
              <a:lnSpc>
                <a:spcPct val="115000"/>
              </a:lnSpc>
              <a:spcBef>
                <a:spcPts val="800"/>
              </a:spcBef>
              <a:spcAft>
                <a:spcPts val="0"/>
              </a:spcAft>
              <a:buNone/>
            </a:pPr>
            <a:r>
              <a:rPr lang="en"/>
              <a:t>    	Partner</a:t>
            </a:r>
            <a:endParaRPr/>
          </a:p>
          <a:p>
            <a:pPr indent="0" lvl="0" marL="0" rtl="0" algn="l">
              <a:lnSpc>
                <a:spcPct val="115000"/>
              </a:lnSpc>
              <a:spcBef>
                <a:spcPts val="800"/>
              </a:spcBef>
              <a:spcAft>
                <a:spcPts val="0"/>
              </a:spcAft>
              <a:buNone/>
            </a:pPr>
            <a:r>
              <a:t/>
            </a:r>
            <a:endParaRPr/>
          </a:p>
          <a:p>
            <a:pPr indent="0" lvl="0" marL="0" rtl="0" algn="l">
              <a:lnSpc>
                <a:spcPct val="115000"/>
              </a:lnSpc>
              <a:spcBef>
                <a:spcPts val="800"/>
              </a:spcBef>
              <a:spcAft>
                <a:spcPts val="0"/>
              </a:spcAft>
              <a:buNone/>
            </a:pPr>
            <a:r>
              <a:t/>
            </a:r>
            <a:endParaRPr/>
          </a:p>
          <a:p>
            <a:pPr indent="0" lvl="0" marL="0" rtl="0" algn="l">
              <a:lnSpc>
                <a:spcPct val="115000"/>
              </a:lnSpc>
              <a:spcBef>
                <a:spcPts val="800"/>
              </a:spcBef>
              <a:spcAft>
                <a:spcPts val="0"/>
              </a:spcAft>
              <a:buNone/>
            </a:pPr>
            <a:r>
              <a:rPr b="1" lang="en"/>
              <a:t>*** CAUTION ***</a:t>
            </a:r>
            <a:endParaRPr b="1"/>
          </a:p>
          <a:p>
            <a:pPr indent="0" lvl="0" marL="0" rtl="0" algn="l">
              <a:lnSpc>
                <a:spcPct val="115000"/>
              </a:lnSpc>
              <a:spcBef>
                <a:spcPts val="800"/>
              </a:spcBef>
              <a:spcAft>
                <a:spcPts val="0"/>
              </a:spcAft>
              <a:buNone/>
            </a:pPr>
            <a:r>
              <a:rPr lang="en"/>
              <a:t>Bo Business</a:t>
            </a:r>
            <a:endParaRPr/>
          </a:p>
          <a:p>
            <a:pPr indent="0" lvl="0" marL="0" rtl="0" algn="l">
              <a:lnSpc>
                <a:spcPct val="115000"/>
              </a:lnSpc>
              <a:spcBef>
                <a:spcPts val="800"/>
              </a:spcBef>
              <a:spcAft>
                <a:spcPts val="800"/>
              </a:spcAft>
              <a:buNone/>
            </a:pPr>
            <a:r>
              <a:rPr lang="en"/>
              <a:t>[Partner, Best Business]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27"/>
          <p:cNvSpPr txBox="1"/>
          <p:nvPr>
            <p:ph type="title"/>
          </p:nvPr>
        </p:nvSpPr>
        <p:spPr>
          <a:xfrm>
            <a:off x="1293275" y="2296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Everyone</a:t>
            </a:r>
            <a:endParaRPr/>
          </a:p>
          <a:p>
            <a:pPr indent="0" lvl="0" marL="0" rtl="0" algn="l">
              <a:spcBef>
                <a:spcPts val="0"/>
              </a:spcBef>
              <a:spcAft>
                <a:spcPts val="0"/>
              </a:spcAft>
              <a:buNone/>
            </a:pPr>
            <a:r>
              <a:t/>
            </a:r>
            <a:endParaRPr/>
          </a:p>
        </p:txBody>
      </p:sp>
      <p:sp>
        <p:nvSpPr>
          <p:cNvPr id="368" name="Google Shape;368;p27"/>
          <p:cNvSpPr txBox="1"/>
          <p:nvPr>
            <p:ph idx="1" type="body"/>
          </p:nvPr>
        </p:nvSpPr>
        <p:spPr>
          <a:xfrm>
            <a:off x="1230025" y="1142425"/>
            <a:ext cx="7030500" cy="2541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sz="1600">
                <a:solidFill>
                  <a:srgbClr val="666666"/>
                </a:solidFill>
              </a:rPr>
              <a:t>Obtain federal EIN - </a:t>
            </a:r>
            <a:r>
              <a:rPr lang="en" sz="1600" u="sng">
                <a:solidFill>
                  <a:srgbClr val="DB4437"/>
                </a:solidFill>
                <a:hlinkClick r:id="rId3"/>
              </a:rPr>
              <a:t>https://www.irs.gov/businesses/small-businesses-self-employed/apply-for-an-employer-identification-number-ein-online</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“DBA” with the city you are conducting business in </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Reservation of name prior to incorporation ($30 with Secretary of Commonwealth for 60 days)</a:t>
            </a:r>
            <a:endParaRPr sz="1600">
              <a:solidFill>
                <a:srgbClr val="666666"/>
              </a:solidFill>
            </a:endParaRPr>
          </a:p>
          <a:p>
            <a:pPr indent="-330200" lvl="1" marL="914400" rtl="0" algn="l">
              <a:lnSpc>
                <a:spcPct val="150000"/>
              </a:lnSpc>
              <a:spcBef>
                <a:spcPts val="0"/>
              </a:spcBef>
              <a:spcAft>
                <a:spcPts val="0"/>
              </a:spcAft>
              <a:buClr>
                <a:srgbClr val="666666"/>
              </a:buClr>
              <a:buSzPts val="1600"/>
              <a:buChar char="○"/>
            </a:pPr>
            <a:r>
              <a:rPr lang="en" sz="1600">
                <a:solidFill>
                  <a:srgbClr val="666666"/>
                </a:solidFill>
              </a:rPr>
              <a:t>Cannot use a name that is same as another name already on file in MA or similar to a name that would mislead consumers  </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DO NOT COMMINGLE FUNDS!! </a:t>
            </a:r>
            <a:endParaRPr sz="1600">
              <a:solidFill>
                <a:srgbClr val="666666"/>
              </a:solidFill>
            </a:endParaRPr>
          </a:p>
          <a:p>
            <a:pPr indent="-330200" lvl="0" marL="457200" rtl="0" algn="l">
              <a:lnSpc>
                <a:spcPct val="150000"/>
              </a:lnSpc>
              <a:spcBef>
                <a:spcPts val="0"/>
              </a:spcBef>
              <a:spcAft>
                <a:spcPts val="0"/>
              </a:spcAft>
              <a:buClr>
                <a:srgbClr val="666666"/>
              </a:buClr>
              <a:buSzPts val="1600"/>
              <a:buChar char="●"/>
            </a:pPr>
            <a:r>
              <a:rPr lang="en" sz="1600">
                <a:solidFill>
                  <a:srgbClr val="666666"/>
                </a:solidFill>
              </a:rPr>
              <a:t>Personal guarantees will eliminate limited liability protections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28"/>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Activity 2: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a:t>Work with your group to discuss what the best entity choice would be, and be ready to report back on your decision.  </a:t>
            </a:r>
            <a:endParaRPr b="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29"/>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Intellectual Property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Types of IP </a:t>
            </a:r>
            <a:endParaRPr>
              <a:solidFill>
                <a:srgbClr val="434343"/>
              </a:solidFill>
            </a:endParaRPr>
          </a:p>
        </p:txBody>
      </p:sp>
      <p:sp>
        <p:nvSpPr>
          <p:cNvPr id="384" name="Google Shape;384;p3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434343"/>
              </a:buClr>
              <a:buSzPts val="1800"/>
              <a:buChar char="●"/>
            </a:pPr>
            <a:r>
              <a:rPr lang="en" sz="1800"/>
              <a:t>Patents </a:t>
            </a:r>
            <a:endParaRPr sz="1800"/>
          </a:p>
          <a:p>
            <a:pPr indent="-342900" lvl="0" marL="457200" rtl="0" algn="l">
              <a:lnSpc>
                <a:spcPct val="200000"/>
              </a:lnSpc>
              <a:spcBef>
                <a:spcPts val="0"/>
              </a:spcBef>
              <a:spcAft>
                <a:spcPts val="0"/>
              </a:spcAft>
              <a:buClr>
                <a:srgbClr val="434343"/>
              </a:buClr>
              <a:buSzPts val="1800"/>
              <a:buChar char="●"/>
            </a:pPr>
            <a:r>
              <a:rPr lang="en" sz="1800"/>
              <a:t>Trade Secret  </a:t>
            </a:r>
            <a:endParaRPr sz="1800"/>
          </a:p>
          <a:p>
            <a:pPr indent="-342900" lvl="0" marL="457200" rtl="0" algn="l">
              <a:lnSpc>
                <a:spcPct val="200000"/>
              </a:lnSpc>
              <a:spcBef>
                <a:spcPts val="0"/>
              </a:spcBef>
              <a:spcAft>
                <a:spcPts val="0"/>
              </a:spcAft>
              <a:buClr>
                <a:srgbClr val="434343"/>
              </a:buClr>
              <a:buSzPts val="1800"/>
              <a:buChar char="●"/>
            </a:pPr>
            <a:r>
              <a:rPr lang="en" sz="1800"/>
              <a:t>Trademark</a:t>
            </a:r>
            <a:endParaRPr sz="1800"/>
          </a:p>
          <a:p>
            <a:pPr indent="-311150" lvl="0" marL="457200" rtl="0" algn="l">
              <a:lnSpc>
                <a:spcPct val="200000"/>
              </a:lnSpc>
              <a:spcBef>
                <a:spcPts val="0"/>
              </a:spcBef>
              <a:spcAft>
                <a:spcPts val="0"/>
              </a:spcAft>
              <a:buClr>
                <a:srgbClr val="434343"/>
              </a:buClr>
              <a:buSzPts val="1300"/>
              <a:buChar char="●"/>
            </a:pPr>
            <a:r>
              <a:rPr lang="en" sz="1800"/>
              <a:t>Copyrigh</a:t>
            </a:r>
            <a:r>
              <a:rPr lang="en"/>
              <a:t>t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1"/>
          <p:cNvSpPr txBox="1"/>
          <p:nvPr>
            <p:ph type="title"/>
          </p:nvPr>
        </p:nvSpPr>
        <p:spPr>
          <a:xfrm>
            <a:off x="118150" y="1004200"/>
            <a:ext cx="4045200" cy="17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Patents</a:t>
            </a:r>
            <a:endParaRPr/>
          </a:p>
        </p:txBody>
      </p:sp>
      <p:sp>
        <p:nvSpPr>
          <p:cNvPr id="390" name="Google Shape;390;p31"/>
          <p:cNvSpPr txBox="1"/>
          <p:nvPr>
            <p:ph idx="2" type="body"/>
          </p:nvPr>
        </p:nvSpPr>
        <p:spPr>
          <a:xfrm>
            <a:off x="4914950" y="414475"/>
            <a:ext cx="3430500" cy="387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520"/>
              </a:spcBef>
              <a:spcAft>
                <a:spcPts val="0"/>
              </a:spcAft>
              <a:buClr>
                <a:srgbClr val="434343"/>
              </a:buClr>
              <a:buSzPts val="1400"/>
              <a:buChar char="●"/>
            </a:pPr>
            <a:r>
              <a:rPr lang="en" sz="1400">
                <a:solidFill>
                  <a:srgbClr val="000000"/>
                </a:solidFill>
              </a:rPr>
              <a:t>Must be “inventions” (Ex. processes, methods, manufacture, machines)</a:t>
            </a:r>
            <a:endParaRPr sz="1400">
              <a:solidFill>
                <a:srgbClr val="000000"/>
              </a:solidFill>
            </a:endParaRPr>
          </a:p>
          <a:p>
            <a:pPr indent="-317500" lvl="0" marL="457200" rtl="0" algn="l">
              <a:lnSpc>
                <a:spcPct val="150000"/>
              </a:lnSpc>
              <a:spcBef>
                <a:spcPts val="0"/>
              </a:spcBef>
              <a:spcAft>
                <a:spcPts val="0"/>
              </a:spcAft>
              <a:buClr>
                <a:srgbClr val="434343"/>
              </a:buClr>
              <a:buSzPts val="1400"/>
              <a:buChar char="●"/>
            </a:pPr>
            <a:r>
              <a:rPr lang="en" sz="1400">
                <a:solidFill>
                  <a:srgbClr val="000000"/>
                </a:solidFill>
              </a:rPr>
              <a:t>Must be: New,  non-obvious &amp; useful</a:t>
            </a:r>
            <a:endParaRPr sz="1400">
              <a:solidFill>
                <a:srgbClr val="000000"/>
              </a:solidFill>
            </a:endParaRPr>
          </a:p>
          <a:p>
            <a:pPr indent="-317500" lvl="0" marL="457200" rtl="0" algn="l">
              <a:lnSpc>
                <a:spcPct val="150000"/>
              </a:lnSpc>
              <a:spcBef>
                <a:spcPts val="0"/>
              </a:spcBef>
              <a:spcAft>
                <a:spcPts val="0"/>
              </a:spcAft>
              <a:buClr>
                <a:srgbClr val="434343"/>
              </a:buClr>
              <a:buSzPts val="1400"/>
              <a:buChar char="●"/>
            </a:pPr>
            <a:r>
              <a:rPr lang="en" sz="1400">
                <a:solidFill>
                  <a:srgbClr val="000000"/>
                </a:solidFill>
              </a:rPr>
              <a:t>Rights: for 20 yrs, exclusive right to </a:t>
            </a:r>
            <a:r>
              <a:rPr i="1" lang="en" sz="1400">
                <a:solidFill>
                  <a:srgbClr val="000000"/>
                </a:solidFill>
              </a:rPr>
              <a:t>exclude</a:t>
            </a:r>
            <a:r>
              <a:rPr lang="en" sz="1400">
                <a:solidFill>
                  <a:srgbClr val="000000"/>
                </a:solidFill>
              </a:rPr>
              <a:t> others from making, using, selling, offering for sale, or importing the invention into the US.</a:t>
            </a:r>
            <a:endParaRPr sz="1400">
              <a:solidFill>
                <a:srgbClr val="000000"/>
              </a:solidFill>
            </a:endParaRPr>
          </a:p>
          <a:p>
            <a:pPr indent="-317500" lvl="0" marL="457200" rtl="0" algn="l">
              <a:lnSpc>
                <a:spcPct val="150000"/>
              </a:lnSpc>
              <a:spcBef>
                <a:spcPts val="0"/>
              </a:spcBef>
              <a:spcAft>
                <a:spcPts val="0"/>
              </a:spcAft>
              <a:buClr>
                <a:srgbClr val="434343"/>
              </a:buClr>
              <a:buSzPts val="1400"/>
              <a:buChar char="●"/>
            </a:pPr>
            <a:r>
              <a:rPr lang="en" sz="1400">
                <a:solidFill>
                  <a:srgbClr val="000000"/>
                </a:solidFill>
              </a:rPr>
              <a:t>Hardest to obtain; most restrictive.</a:t>
            </a:r>
            <a:endParaRPr sz="1400">
              <a:solidFill>
                <a:srgbClr val="000000"/>
              </a:solidFill>
            </a:endParaRPr>
          </a:p>
          <a:p>
            <a:pPr indent="-317500" lvl="0" marL="457200" rtl="0" algn="l">
              <a:lnSpc>
                <a:spcPct val="150000"/>
              </a:lnSpc>
              <a:spcBef>
                <a:spcPts val="0"/>
              </a:spcBef>
              <a:spcAft>
                <a:spcPts val="0"/>
              </a:spcAft>
              <a:buClr>
                <a:srgbClr val="434343"/>
              </a:buClr>
              <a:buSzPts val="1400"/>
              <a:buChar char="●"/>
            </a:pPr>
            <a:r>
              <a:rPr lang="en" sz="1400">
                <a:solidFill>
                  <a:srgbClr val="000000"/>
                </a:solidFill>
              </a:rPr>
              <a:t>Have to file for patent with USPTO - Can be very expensive</a:t>
            </a:r>
            <a:endParaRPr sz="1400">
              <a:solidFill>
                <a:srgbClr val="000000"/>
              </a:solidFill>
            </a:endParaRPr>
          </a:p>
          <a:p>
            <a:pPr indent="0" lvl="0" marL="0" rtl="0" algn="l">
              <a:lnSpc>
                <a:spcPct val="150000"/>
              </a:lnSpc>
              <a:spcBef>
                <a:spcPts val="520"/>
              </a:spcBef>
              <a:spcAft>
                <a:spcPts val="0"/>
              </a:spcAft>
              <a:buNone/>
            </a:pPr>
            <a:r>
              <a:t/>
            </a:r>
            <a:endParaRPr sz="1600">
              <a:solidFill>
                <a:srgbClr val="000000"/>
              </a:solidFill>
              <a:latin typeface="Josefin Slab"/>
              <a:ea typeface="Josefin Slab"/>
              <a:cs typeface="Josefin Slab"/>
              <a:sym typeface="Josefin Slab"/>
            </a:endParaRPr>
          </a:p>
        </p:txBody>
      </p:sp>
      <p:pic>
        <p:nvPicPr>
          <p:cNvPr id="391" name="Google Shape;391;p31"/>
          <p:cNvPicPr preferRelativeResize="0"/>
          <p:nvPr/>
        </p:nvPicPr>
        <p:blipFill>
          <a:blip r:embed="rId3">
            <a:alphaModFix/>
          </a:blip>
          <a:stretch>
            <a:fillRect/>
          </a:stretch>
        </p:blipFill>
        <p:spPr>
          <a:xfrm>
            <a:off x="179275" y="104674"/>
            <a:ext cx="1905000" cy="1451592"/>
          </a:xfrm>
          <a:prstGeom prst="rect">
            <a:avLst/>
          </a:prstGeom>
          <a:noFill/>
          <a:ln>
            <a:noFill/>
          </a:ln>
        </p:spPr>
      </p:pic>
      <p:pic>
        <p:nvPicPr>
          <p:cNvPr id="392" name="Google Shape;392;p31"/>
          <p:cNvPicPr preferRelativeResize="0"/>
          <p:nvPr/>
        </p:nvPicPr>
        <p:blipFill>
          <a:blip r:embed="rId4">
            <a:alphaModFix/>
          </a:blip>
          <a:stretch>
            <a:fillRect/>
          </a:stretch>
        </p:blipFill>
        <p:spPr>
          <a:xfrm>
            <a:off x="144400" y="2862750"/>
            <a:ext cx="1905000" cy="1352550"/>
          </a:xfrm>
          <a:prstGeom prst="rect">
            <a:avLst/>
          </a:prstGeom>
          <a:noFill/>
          <a:ln>
            <a:noFill/>
          </a:ln>
        </p:spPr>
      </p:pic>
      <p:pic>
        <p:nvPicPr>
          <p:cNvPr id="393" name="Google Shape;393;p31"/>
          <p:cNvPicPr preferRelativeResize="0"/>
          <p:nvPr/>
        </p:nvPicPr>
        <p:blipFill>
          <a:blip r:embed="rId5">
            <a:alphaModFix/>
          </a:blip>
          <a:stretch>
            <a:fillRect/>
          </a:stretch>
        </p:blipFill>
        <p:spPr>
          <a:xfrm>
            <a:off x="2813275" y="198100"/>
            <a:ext cx="1614500" cy="1614500"/>
          </a:xfrm>
          <a:prstGeom prst="rect">
            <a:avLst/>
          </a:prstGeom>
          <a:noFill/>
          <a:ln>
            <a:noFill/>
          </a:ln>
        </p:spPr>
      </p:pic>
      <p:pic>
        <p:nvPicPr>
          <p:cNvPr id="394" name="Google Shape;394;p31"/>
          <p:cNvPicPr preferRelativeResize="0"/>
          <p:nvPr/>
        </p:nvPicPr>
        <p:blipFill>
          <a:blip r:embed="rId6">
            <a:alphaModFix/>
          </a:blip>
          <a:stretch>
            <a:fillRect/>
          </a:stretch>
        </p:blipFill>
        <p:spPr>
          <a:xfrm>
            <a:off x="2813275" y="2609456"/>
            <a:ext cx="1614500" cy="24263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Activity 1: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a:t>Work with your group to come up with a business concept and a name for a new small business.  </a:t>
            </a:r>
            <a:endParaRPr b="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Trade Secrets</a:t>
            </a:r>
            <a:endParaRPr>
              <a:solidFill>
                <a:srgbClr val="434343"/>
              </a:solidFill>
            </a:endParaRPr>
          </a:p>
        </p:txBody>
      </p:sp>
      <p:sp>
        <p:nvSpPr>
          <p:cNvPr id="400" name="Google Shape;400;p32"/>
          <p:cNvSpPr txBox="1"/>
          <p:nvPr>
            <p:ph idx="1" type="body"/>
          </p:nvPr>
        </p:nvSpPr>
        <p:spPr>
          <a:xfrm>
            <a:off x="1303800" y="1526050"/>
            <a:ext cx="7030500" cy="25416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434343"/>
              </a:buClr>
              <a:buSzPts val="1300"/>
              <a:buChar char="●"/>
            </a:pPr>
            <a:r>
              <a:rPr lang="en">
                <a:solidFill>
                  <a:srgbClr val="434343"/>
                </a:solidFill>
              </a:rPr>
              <a:t>Can be considered an “alternative” to a patent </a:t>
            </a:r>
            <a:endParaRPr>
              <a:solidFill>
                <a:srgbClr val="434343"/>
              </a:solidFill>
            </a:endParaRPr>
          </a:p>
          <a:p>
            <a:pPr indent="-311150" lvl="0" marL="457200" rtl="0" algn="l">
              <a:lnSpc>
                <a:spcPct val="150000"/>
              </a:lnSpc>
              <a:spcBef>
                <a:spcPts val="0"/>
              </a:spcBef>
              <a:spcAft>
                <a:spcPts val="0"/>
              </a:spcAft>
              <a:buClr>
                <a:srgbClr val="434343"/>
              </a:buClr>
              <a:buSzPts val="1300"/>
              <a:buChar char="●"/>
            </a:pPr>
            <a:r>
              <a:rPr lang="en">
                <a:solidFill>
                  <a:srgbClr val="434343"/>
                </a:solidFill>
              </a:rPr>
              <a:t>Cheaper, perpetual, can be used when a patent is not applicable </a:t>
            </a:r>
            <a:endParaRPr>
              <a:solidFill>
                <a:srgbClr val="434343"/>
              </a:solidFill>
            </a:endParaRPr>
          </a:p>
          <a:p>
            <a:pPr indent="-311150" lvl="0" marL="457200" rtl="0" algn="l">
              <a:lnSpc>
                <a:spcPct val="150000"/>
              </a:lnSpc>
              <a:spcBef>
                <a:spcPts val="0"/>
              </a:spcBef>
              <a:spcAft>
                <a:spcPts val="0"/>
              </a:spcAft>
              <a:buClr>
                <a:srgbClr val="434343"/>
              </a:buClr>
              <a:buSzPts val="1300"/>
              <a:buChar char="●"/>
            </a:pPr>
            <a:r>
              <a:rPr lang="en">
                <a:solidFill>
                  <a:srgbClr val="434343"/>
                </a:solidFill>
              </a:rPr>
              <a:t>Must be </a:t>
            </a:r>
            <a:endParaRPr>
              <a:solidFill>
                <a:srgbClr val="434343"/>
              </a:solidFill>
            </a:endParaRPr>
          </a:p>
          <a:p>
            <a:pPr indent="-298450" lvl="1" marL="914400" rtl="0" algn="l">
              <a:lnSpc>
                <a:spcPct val="150000"/>
              </a:lnSpc>
              <a:spcBef>
                <a:spcPts val="0"/>
              </a:spcBef>
              <a:spcAft>
                <a:spcPts val="0"/>
              </a:spcAft>
              <a:buClr>
                <a:srgbClr val="434343"/>
              </a:buClr>
              <a:buSzPts val="1100"/>
              <a:buChar char="○"/>
            </a:pPr>
            <a:r>
              <a:rPr lang="en">
                <a:solidFill>
                  <a:srgbClr val="434343"/>
                </a:solidFill>
              </a:rPr>
              <a:t>Secret or  not generally known </a:t>
            </a:r>
            <a:endParaRPr>
              <a:solidFill>
                <a:srgbClr val="434343"/>
              </a:solidFill>
            </a:endParaRPr>
          </a:p>
          <a:p>
            <a:pPr indent="-298450" lvl="1" marL="914400" rtl="0" algn="l">
              <a:lnSpc>
                <a:spcPct val="150000"/>
              </a:lnSpc>
              <a:spcBef>
                <a:spcPts val="0"/>
              </a:spcBef>
              <a:spcAft>
                <a:spcPts val="0"/>
              </a:spcAft>
              <a:buClr>
                <a:srgbClr val="434343"/>
              </a:buClr>
              <a:buSzPts val="1100"/>
              <a:buChar char="○"/>
            </a:pPr>
            <a:r>
              <a:rPr lang="en">
                <a:solidFill>
                  <a:srgbClr val="434343"/>
                </a:solidFill>
              </a:rPr>
              <a:t>Reasonable measures taken to protect </a:t>
            </a:r>
            <a:endParaRPr>
              <a:solidFill>
                <a:srgbClr val="434343"/>
              </a:solidFill>
            </a:endParaRPr>
          </a:p>
          <a:p>
            <a:pPr indent="-298450" lvl="1" marL="914400" rtl="0" algn="l">
              <a:lnSpc>
                <a:spcPct val="150000"/>
              </a:lnSpc>
              <a:spcBef>
                <a:spcPts val="0"/>
              </a:spcBef>
              <a:spcAft>
                <a:spcPts val="0"/>
              </a:spcAft>
              <a:buClr>
                <a:srgbClr val="434343"/>
              </a:buClr>
              <a:buSzPts val="1100"/>
              <a:buChar char="○"/>
            </a:pPr>
            <a:r>
              <a:rPr lang="en">
                <a:solidFill>
                  <a:srgbClr val="434343"/>
                </a:solidFill>
              </a:rPr>
              <a:t>Disclosure would result in competitive gain </a:t>
            </a:r>
            <a:endParaRPr>
              <a:solidFill>
                <a:srgbClr val="434343"/>
              </a:solidFill>
            </a:endParaRPr>
          </a:p>
          <a:p>
            <a:pPr indent="-311150" lvl="0" marL="457200" rtl="0" algn="l">
              <a:lnSpc>
                <a:spcPct val="150000"/>
              </a:lnSpc>
              <a:spcBef>
                <a:spcPts val="0"/>
              </a:spcBef>
              <a:spcAft>
                <a:spcPts val="0"/>
              </a:spcAft>
              <a:buClr>
                <a:srgbClr val="434343"/>
              </a:buClr>
              <a:buSzPts val="1300"/>
              <a:buChar char="●"/>
            </a:pPr>
            <a:r>
              <a:rPr lang="en">
                <a:solidFill>
                  <a:srgbClr val="434343"/>
                </a:solidFill>
              </a:rPr>
              <a:t>Examples: Customer lists, source codes, technical procedures, financial data, business plans, recipes </a:t>
            </a:r>
            <a:endParaRPr>
              <a:solidFill>
                <a:srgbClr val="434343"/>
              </a:solidFill>
            </a:endParaRPr>
          </a:p>
          <a:p>
            <a:pPr indent="0" lvl="0" marL="0" rtl="0" algn="l">
              <a:spcBef>
                <a:spcPts val="1600"/>
              </a:spcBef>
              <a:spcAft>
                <a:spcPts val="1600"/>
              </a:spcAft>
              <a:buNone/>
            </a:pPr>
            <a:r>
              <a:t/>
            </a:r>
            <a:endParaRPr>
              <a:latin typeface="Josefin Slab"/>
              <a:ea typeface="Josefin Slab"/>
              <a:cs typeface="Josefin Slab"/>
              <a:sym typeface="Josefin Slab"/>
            </a:endParaRPr>
          </a:p>
        </p:txBody>
      </p:sp>
      <p:pic>
        <p:nvPicPr>
          <p:cNvPr id="401" name="Google Shape;401;p32"/>
          <p:cNvPicPr preferRelativeResize="0"/>
          <p:nvPr/>
        </p:nvPicPr>
        <p:blipFill>
          <a:blip r:embed="rId3">
            <a:alphaModFix/>
          </a:blip>
          <a:stretch>
            <a:fillRect/>
          </a:stretch>
        </p:blipFill>
        <p:spPr>
          <a:xfrm>
            <a:off x="6485975" y="4067650"/>
            <a:ext cx="2578525" cy="85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33"/>
          <p:cNvSpPr txBox="1"/>
          <p:nvPr>
            <p:ph type="title"/>
          </p:nvPr>
        </p:nvSpPr>
        <p:spPr>
          <a:xfrm>
            <a:off x="1320225" y="585100"/>
            <a:ext cx="2808000" cy="7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Trademarks </a:t>
            </a:r>
            <a:endParaRPr/>
          </a:p>
        </p:txBody>
      </p:sp>
      <p:sp>
        <p:nvSpPr>
          <p:cNvPr id="407" name="Google Shape;407;p33"/>
          <p:cNvSpPr txBox="1"/>
          <p:nvPr>
            <p:ph idx="1" type="body"/>
          </p:nvPr>
        </p:nvSpPr>
        <p:spPr>
          <a:xfrm>
            <a:off x="380600" y="1411525"/>
            <a:ext cx="3879300" cy="3291900"/>
          </a:xfrm>
          <a:prstGeom prst="rect">
            <a:avLst/>
          </a:prstGeom>
        </p:spPr>
        <p:txBody>
          <a:bodyPr anchorCtr="0" anchor="t" bIns="91425" lIns="91425" spcFirstLastPara="1" rIns="91425" wrap="square" tIns="91425">
            <a:noAutofit/>
          </a:bodyPr>
          <a:lstStyle/>
          <a:p>
            <a:pPr indent="-88900" lvl="0" marL="0" rtl="0" algn="l">
              <a:lnSpc>
                <a:spcPct val="100000"/>
              </a:lnSpc>
              <a:spcBef>
                <a:spcPts val="0"/>
              </a:spcBef>
              <a:spcAft>
                <a:spcPts val="0"/>
              </a:spcAft>
              <a:buClr>
                <a:srgbClr val="434343"/>
              </a:buClr>
              <a:buSzPts val="1400"/>
              <a:buFont typeface="Josefin Slab"/>
              <a:buChar char="●"/>
            </a:pPr>
            <a:r>
              <a:rPr lang="en" sz="1400">
                <a:solidFill>
                  <a:srgbClr val="323232"/>
                </a:solidFill>
                <a:latin typeface="Josefin Slab"/>
                <a:ea typeface="Josefin Slab"/>
                <a:cs typeface="Josefin Slab"/>
                <a:sym typeface="Josefin Slab"/>
              </a:rPr>
              <a:t> </a:t>
            </a:r>
            <a:r>
              <a:rPr lang="en" sz="1400">
                <a:solidFill>
                  <a:srgbClr val="434343"/>
                </a:solidFill>
              </a:rPr>
              <a:t>Commercially identify the source of your products - not just company names</a:t>
            </a:r>
            <a:endParaRPr sz="1400">
              <a:solidFill>
                <a:srgbClr val="434343"/>
              </a:solidFill>
            </a:endParaRPr>
          </a:p>
          <a:p>
            <a:pPr indent="-279400" lvl="1" marL="514350" rtl="0" algn="l">
              <a:lnSpc>
                <a:spcPct val="100000"/>
              </a:lnSpc>
              <a:spcBef>
                <a:spcPts val="300"/>
              </a:spcBef>
              <a:spcAft>
                <a:spcPts val="0"/>
              </a:spcAft>
              <a:buClr>
                <a:srgbClr val="434343"/>
              </a:buClr>
              <a:buSzPts val="1400"/>
              <a:buFont typeface="Nunito"/>
              <a:buChar char="○"/>
            </a:pPr>
            <a:r>
              <a:rPr lang="en" sz="1400">
                <a:solidFill>
                  <a:srgbClr val="434343"/>
                </a:solidFill>
              </a:rPr>
              <a:t>Product names (M&amp;Ms), logos (Nike swoosh and Mcdonald's), sounds (MGM Studio’s lion roar), colors (Tiffany blue)</a:t>
            </a:r>
            <a:endParaRPr sz="1400">
              <a:solidFill>
                <a:srgbClr val="434343"/>
              </a:solidFill>
            </a:endParaRPr>
          </a:p>
          <a:p>
            <a:pPr indent="-279400" lvl="1" marL="514350" rtl="0" algn="l">
              <a:lnSpc>
                <a:spcPct val="100000"/>
              </a:lnSpc>
              <a:spcBef>
                <a:spcPts val="270"/>
              </a:spcBef>
              <a:spcAft>
                <a:spcPts val="0"/>
              </a:spcAft>
              <a:buClr>
                <a:srgbClr val="434343"/>
              </a:buClr>
              <a:buSzPts val="1400"/>
              <a:buFont typeface="Nunito"/>
              <a:buChar char="○"/>
            </a:pPr>
            <a:r>
              <a:rPr lang="en" sz="1400">
                <a:solidFill>
                  <a:srgbClr val="434343"/>
                </a:solidFill>
              </a:rPr>
              <a:t>Protects against consumer confusion of brand </a:t>
            </a:r>
            <a:endParaRPr sz="1400">
              <a:solidFill>
                <a:srgbClr val="434343"/>
              </a:solidFill>
            </a:endParaRPr>
          </a:p>
          <a:p>
            <a:pPr indent="-279400" lvl="1" marL="514350" rtl="0" algn="l">
              <a:lnSpc>
                <a:spcPct val="100000"/>
              </a:lnSpc>
              <a:spcBef>
                <a:spcPts val="270"/>
              </a:spcBef>
              <a:spcAft>
                <a:spcPts val="0"/>
              </a:spcAft>
              <a:buClr>
                <a:srgbClr val="434343"/>
              </a:buClr>
              <a:buSzPts val="1400"/>
              <a:buFont typeface="Nunito"/>
              <a:buChar char="○"/>
            </a:pPr>
            <a:r>
              <a:rPr lang="en" sz="1400">
                <a:solidFill>
                  <a:srgbClr val="434343"/>
                </a:solidFill>
              </a:rPr>
              <a:t>Product must be used in commerce</a:t>
            </a:r>
            <a:endParaRPr sz="1400">
              <a:solidFill>
                <a:srgbClr val="434343"/>
              </a:solidFill>
            </a:endParaRPr>
          </a:p>
          <a:p>
            <a:pPr indent="-279400" lvl="1" marL="514350" rtl="0" algn="l">
              <a:lnSpc>
                <a:spcPct val="100000"/>
              </a:lnSpc>
              <a:spcBef>
                <a:spcPts val="300"/>
              </a:spcBef>
              <a:spcAft>
                <a:spcPts val="0"/>
              </a:spcAft>
              <a:buClr>
                <a:srgbClr val="434343"/>
              </a:buClr>
              <a:buSzPts val="1400"/>
              <a:buFont typeface="Nunito"/>
              <a:buChar char="○"/>
            </a:pPr>
            <a:r>
              <a:rPr lang="en" sz="1400">
                <a:solidFill>
                  <a:srgbClr val="434343"/>
                </a:solidFill>
              </a:rPr>
              <a:t>Consider filing for trademark protection </a:t>
            </a:r>
            <a:endParaRPr sz="1400">
              <a:solidFill>
                <a:srgbClr val="434343"/>
              </a:solidFill>
            </a:endParaRPr>
          </a:p>
          <a:p>
            <a:pPr indent="-242887" lvl="2" marL="912812" rtl="0" algn="l">
              <a:lnSpc>
                <a:spcPct val="100000"/>
              </a:lnSpc>
              <a:spcBef>
                <a:spcPts val="300"/>
              </a:spcBef>
              <a:spcAft>
                <a:spcPts val="0"/>
              </a:spcAft>
              <a:buClr>
                <a:srgbClr val="434343"/>
              </a:buClr>
              <a:buSzPts val="1400"/>
              <a:buFont typeface="Nunito"/>
              <a:buChar char="■"/>
            </a:pPr>
            <a:r>
              <a:rPr lang="en" sz="1400">
                <a:solidFill>
                  <a:srgbClr val="434343"/>
                </a:solidFill>
              </a:rPr>
              <a:t>Use </a:t>
            </a:r>
            <a:r>
              <a:rPr baseline="30000" lang="en" sz="1400">
                <a:solidFill>
                  <a:srgbClr val="434343"/>
                </a:solidFill>
              </a:rPr>
              <a:t>TM</a:t>
            </a:r>
            <a:r>
              <a:rPr lang="en" sz="1400">
                <a:solidFill>
                  <a:srgbClr val="434343"/>
                </a:solidFill>
              </a:rPr>
              <a:t> or SM if not registered </a:t>
            </a:r>
            <a:endParaRPr sz="1400">
              <a:solidFill>
                <a:srgbClr val="434343"/>
              </a:solidFill>
            </a:endParaRPr>
          </a:p>
          <a:p>
            <a:pPr indent="-242887" lvl="2" marL="912812" rtl="0" algn="l">
              <a:lnSpc>
                <a:spcPct val="100000"/>
              </a:lnSpc>
              <a:spcBef>
                <a:spcPts val="270"/>
              </a:spcBef>
              <a:spcAft>
                <a:spcPts val="0"/>
              </a:spcAft>
              <a:buClr>
                <a:srgbClr val="434343"/>
              </a:buClr>
              <a:buSzPts val="1400"/>
              <a:buFont typeface="Nunito"/>
              <a:buChar char="■"/>
            </a:pPr>
            <a:r>
              <a:rPr lang="en" sz="1400">
                <a:solidFill>
                  <a:srgbClr val="434343"/>
                </a:solidFill>
              </a:rPr>
              <a:t>Don’t use ® unless registered</a:t>
            </a:r>
            <a:endParaRPr sz="1400">
              <a:solidFill>
                <a:srgbClr val="434343"/>
              </a:solidFill>
            </a:endParaRPr>
          </a:p>
          <a:p>
            <a:pPr indent="-279400" lvl="1" marL="514350" rtl="0" algn="l">
              <a:lnSpc>
                <a:spcPct val="100000"/>
              </a:lnSpc>
              <a:spcBef>
                <a:spcPts val="270"/>
              </a:spcBef>
              <a:spcAft>
                <a:spcPts val="0"/>
              </a:spcAft>
              <a:buClr>
                <a:srgbClr val="434343"/>
              </a:buClr>
              <a:buSzPts val="1400"/>
              <a:buFont typeface="Nunito"/>
              <a:buChar char="○"/>
            </a:pPr>
            <a:r>
              <a:rPr lang="en" sz="1400">
                <a:solidFill>
                  <a:srgbClr val="434343"/>
                </a:solidFill>
              </a:rPr>
              <a:t>Can be Perpetual with continued use</a:t>
            </a:r>
            <a:endParaRPr sz="1400">
              <a:solidFill>
                <a:srgbClr val="434343"/>
              </a:solidFill>
            </a:endParaRPr>
          </a:p>
        </p:txBody>
      </p:sp>
      <p:pic>
        <p:nvPicPr>
          <p:cNvPr id="408" name="Google Shape;408;p33"/>
          <p:cNvPicPr preferRelativeResize="0"/>
          <p:nvPr/>
        </p:nvPicPr>
        <p:blipFill>
          <a:blip r:embed="rId3">
            <a:alphaModFix/>
          </a:blip>
          <a:stretch>
            <a:fillRect/>
          </a:stretch>
        </p:blipFill>
        <p:spPr>
          <a:xfrm>
            <a:off x="4717100" y="30775"/>
            <a:ext cx="1864350" cy="1864350"/>
          </a:xfrm>
          <a:prstGeom prst="rect">
            <a:avLst/>
          </a:prstGeom>
          <a:noFill/>
          <a:ln>
            <a:noFill/>
          </a:ln>
        </p:spPr>
      </p:pic>
      <p:pic>
        <p:nvPicPr>
          <p:cNvPr id="409" name="Google Shape;409;p33"/>
          <p:cNvPicPr preferRelativeResize="0"/>
          <p:nvPr/>
        </p:nvPicPr>
        <p:blipFill>
          <a:blip r:embed="rId4">
            <a:alphaModFix/>
          </a:blip>
          <a:stretch>
            <a:fillRect/>
          </a:stretch>
        </p:blipFill>
        <p:spPr>
          <a:xfrm>
            <a:off x="4406625" y="3580525"/>
            <a:ext cx="2224174" cy="1252950"/>
          </a:xfrm>
          <a:prstGeom prst="rect">
            <a:avLst/>
          </a:prstGeom>
          <a:noFill/>
          <a:ln>
            <a:noFill/>
          </a:ln>
        </p:spPr>
      </p:pic>
      <p:pic>
        <p:nvPicPr>
          <p:cNvPr id="410" name="Google Shape;410;p33"/>
          <p:cNvPicPr preferRelativeResize="0"/>
          <p:nvPr/>
        </p:nvPicPr>
        <p:blipFill>
          <a:blip r:embed="rId5">
            <a:alphaModFix/>
          </a:blip>
          <a:stretch>
            <a:fillRect/>
          </a:stretch>
        </p:blipFill>
        <p:spPr>
          <a:xfrm>
            <a:off x="6679925" y="895600"/>
            <a:ext cx="2284750" cy="1713549"/>
          </a:xfrm>
          <a:prstGeom prst="rect">
            <a:avLst/>
          </a:prstGeom>
          <a:noFill/>
          <a:ln>
            <a:noFill/>
          </a:ln>
        </p:spPr>
      </p:pic>
      <p:pic>
        <p:nvPicPr>
          <p:cNvPr id="411" name="Google Shape;411;p33"/>
          <p:cNvPicPr preferRelativeResize="0"/>
          <p:nvPr/>
        </p:nvPicPr>
        <p:blipFill>
          <a:blip r:embed="rId6">
            <a:alphaModFix/>
          </a:blip>
          <a:stretch>
            <a:fillRect/>
          </a:stretch>
        </p:blipFill>
        <p:spPr>
          <a:xfrm>
            <a:off x="6630800" y="3168900"/>
            <a:ext cx="2416550" cy="1466600"/>
          </a:xfrm>
          <a:prstGeom prst="rect">
            <a:avLst/>
          </a:prstGeom>
          <a:noFill/>
          <a:ln>
            <a:noFill/>
          </a:ln>
        </p:spPr>
      </p:pic>
      <p:pic>
        <p:nvPicPr>
          <p:cNvPr id="412" name="Google Shape;412;p33"/>
          <p:cNvPicPr preferRelativeResize="0"/>
          <p:nvPr/>
        </p:nvPicPr>
        <p:blipFill>
          <a:blip r:embed="rId7">
            <a:alphaModFix/>
          </a:blip>
          <a:stretch>
            <a:fillRect/>
          </a:stretch>
        </p:blipFill>
        <p:spPr>
          <a:xfrm>
            <a:off x="4822925" y="1670300"/>
            <a:ext cx="1422400" cy="1422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19" name="Google Shape;419;p34"/>
          <p:cNvPicPr preferRelativeResize="0"/>
          <p:nvPr/>
        </p:nvPicPr>
        <p:blipFill>
          <a:blip r:embed="rId3">
            <a:alphaModFix/>
          </a:blip>
          <a:stretch>
            <a:fillRect/>
          </a:stretch>
        </p:blipFill>
        <p:spPr>
          <a:xfrm>
            <a:off x="0" y="-28075"/>
            <a:ext cx="9249324" cy="4624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Why Register? </a:t>
            </a:r>
            <a:endParaRPr>
              <a:solidFill>
                <a:srgbClr val="434343"/>
              </a:solidFill>
            </a:endParaRPr>
          </a:p>
        </p:txBody>
      </p:sp>
      <p:sp>
        <p:nvSpPr>
          <p:cNvPr id="425" name="Google Shape;425;p35"/>
          <p:cNvSpPr txBox="1"/>
          <p:nvPr>
            <p:ph idx="1" type="body"/>
          </p:nvPr>
        </p:nvSpPr>
        <p:spPr>
          <a:xfrm>
            <a:off x="1303800" y="1685250"/>
            <a:ext cx="34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Registration</a:t>
            </a:r>
            <a:endParaRPr sz="2400">
              <a:solidFill>
                <a:srgbClr val="000000"/>
              </a:solidFill>
            </a:endParaRPr>
          </a:p>
          <a:p>
            <a:pPr indent="-317500" lvl="0" marL="457200" rtl="0" algn="l">
              <a:lnSpc>
                <a:spcPct val="200000"/>
              </a:lnSpc>
              <a:spcBef>
                <a:spcPts val="1600"/>
              </a:spcBef>
              <a:spcAft>
                <a:spcPts val="0"/>
              </a:spcAft>
              <a:buClr>
                <a:srgbClr val="434343"/>
              </a:buClr>
              <a:buSzPts val="1400"/>
              <a:buChar char="●"/>
            </a:pPr>
            <a:r>
              <a:rPr lang="en" sz="1400"/>
              <a:t>Exclusivity </a:t>
            </a:r>
            <a:endParaRPr sz="1400"/>
          </a:p>
          <a:p>
            <a:pPr indent="-317500" lvl="0" marL="457200" rtl="0" algn="l">
              <a:lnSpc>
                <a:spcPct val="200000"/>
              </a:lnSpc>
              <a:spcBef>
                <a:spcPts val="0"/>
              </a:spcBef>
              <a:spcAft>
                <a:spcPts val="0"/>
              </a:spcAft>
              <a:buClr>
                <a:srgbClr val="434343"/>
              </a:buClr>
              <a:buSzPts val="1400"/>
              <a:buChar char="●"/>
            </a:pPr>
            <a:r>
              <a:rPr lang="en" sz="1400"/>
              <a:t>Basis for International filling </a:t>
            </a:r>
            <a:endParaRPr sz="1400"/>
          </a:p>
          <a:p>
            <a:pPr indent="-317500" lvl="0" marL="457200" rtl="0" algn="l">
              <a:lnSpc>
                <a:spcPct val="200000"/>
              </a:lnSpc>
              <a:spcBef>
                <a:spcPts val="0"/>
              </a:spcBef>
              <a:spcAft>
                <a:spcPts val="0"/>
              </a:spcAft>
              <a:buClr>
                <a:srgbClr val="434343"/>
              </a:buClr>
              <a:buSzPts val="1400"/>
              <a:buChar char="●"/>
            </a:pPr>
            <a:r>
              <a:rPr lang="en" sz="1400"/>
              <a:t>“Incontestability” (5 years)</a:t>
            </a:r>
            <a:endParaRPr sz="1400"/>
          </a:p>
          <a:p>
            <a:pPr indent="-317500" lvl="0" marL="457200" rtl="0" algn="l">
              <a:lnSpc>
                <a:spcPct val="200000"/>
              </a:lnSpc>
              <a:spcBef>
                <a:spcPts val="0"/>
              </a:spcBef>
              <a:spcAft>
                <a:spcPts val="0"/>
              </a:spcAft>
              <a:buClr>
                <a:srgbClr val="434343"/>
              </a:buClr>
              <a:buSzPts val="1400"/>
              <a:buChar char="●"/>
            </a:pPr>
            <a:r>
              <a:rPr lang="en" sz="1400"/>
              <a:t>Statutory Damages (x3) </a:t>
            </a:r>
            <a:endParaRPr sz="1400"/>
          </a:p>
          <a:p>
            <a:pPr indent="-317500" lvl="0" marL="457200" rtl="0" algn="l">
              <a:lnSpc>
                <a:spcPct val="200000"/>
              </a:lnSpc>
              <a:spcBef>
                <a:spcPts val="0"/>
              </a:spcBef>
              <a:spcAft>
                <a:spcPts val="0"/>
              </a:spcAft>
              <a:buClr>
                <a:srgbClr val="434343"/>
              </a:buClr>
              <a:buSzPts val="1400"/>
              <a:buChar char="●"/>
            </a:pPr>
            <a:r>
              <a:rPr lang="en" sz="1400"/>
              <a:t>®</a:t>
            </a:r>
            <a:endParaRPr sz="1400"/>
          </a:p>
          <a:p>
            <a:pPr indent="0" lvl="0" marL="0" rtl="0" algn="l">
              <a:spcBef>
                <a:spcPts val="1600"/>
              </a:spcBef>
              <a:spcAft>
                <a:spcPts val="1600"/>
              </a:spcAft>
              <a:buNone/>
            </a:pPr>
            <a:r>
              <a:t/>
            </a:r>
            <a:endParaRPr>
              <a:latin typeface="Josefin Slab"/>
              <a:ea typeface="Josefin Slab"/>
              <a:cs typeface="Josefin Slab"/>
              <a:sym typeface="Josefin Slab"/>
            </a:endParaRPr>
          </a:p>
        </p:txBody>
      </p:sp>
      <p:sp>
        <p:nvSpPr>
          <p:cNvPr id="426" name="Google Shape;426;p35"/>
          <p:cNvSpPr txBox="1"/>
          <p:nvPr>
            <p:ph idx="2" type="body"/>
          </p:nvPr>
        </p:nvSpPr>
        <p:spPr>
          <a:xfrm>
            <a:off x="4903650" y="1761450"/>
            <a:ext cx="34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Common Law </a:t>
            </a:r>
            <a:endParaRPr sz="2400">
              <a:solidFill>
                <a:srgbClr val="000000"/>
              </a:solidFill>
            </a:endParaRPr>
          </a:p>
          <a:p>
            <a:pPr indent="-317500" lvl="0" marL="457200" rtl="0" algn="l">
              <a:lnSpc>
                <a:spcPct val="200000"/>
              </a:lnSpc>
              <a:spcBef>
                <a:spcPts val="1600"/>
              </a:spcBef>
              <a:spcAft>
                <a:spcPts val="0"/>
              </a:spcAft>
              <a:buClr>
                <a:srgbClr val="434343"/>
              </a:buClr>
              <a:buSzPts val="1400"/>
              <a:buChar char="●"/>
            </a:pPr>
            <a:r>
              <a:rPr lang="en" sz="1400"/>
              <a:t>Can only establish use via actual and continued use</a:t>
            </a:r>
            <a:endParaRPr sz="1400"/>
          </a:p>
          <a:p>
            <a:pPr indent="-317500" lvl="0" marL="457200" rtl="0" algn="l">
              <a:lnSpc>
                <a:spcPct val="200000"/>
              </a:lnSpc>
              <a:spcBef>
                <a:spcPts val="0"/>
              </a:spcBef>
              <a:spcAft>
                <a:spcPts val="0"/>
              </a:spcAft>
              <a:buClr>
                <a:srgbClr val="434343"/>
              </a:buClr>
              <a:buSzPts val="1400"/>
              <a:buChar char="●"/>
            </a:pPr>
            <a:r>
              <a:rPr lang="en" sz="1400"/>
              <a:t>Geographic limits</a:t>
            </a:r>
            <a:endParaRPr sz="1400"/>
          </a:p>
          <a:p>
            <a:pPr indent="-317500" lvl="0" marL="457200" rtl="0" algn="l">
              <a:lnSpc>
                <a:spcPct val="200000"/>
              </a:lnSpc>
              <a:spcBef>
                <a:spcPts val="0"/>
              </a:spcBef>
              <a:spcAft>
                <a:spcPts val="0"/>
              </a:spcAft>
              <a:buClr>
                <a:srgbClr val="434343"/>
              </a:buClr>
              <a:buSzPts val="1400"/>
              <a:buChar char="●"/>
            </a:pPr>
            <a:r>
              <a:rPr lang="en" sz="1400"/>
              <a:t>™ only </a:t>
            </a:r>
            <a:endParaRPr sz="1400"/>
          </a:p>
          <a:p>
            <a:pPr indent="-317500" lvl="0" marL="457200" rtl="0" algn="l">
              <a:lnSpc>
                <a:spcPct val="200000"/>
              </a:lnSpc>
              <a:spcBef>
                <a:spcPts val="0"/>
              </a:spcBef>
              <a:spcAft>
                <a:spcPts val="0"/>
              </a:spcAft>
              <a:buClr>
                <a:srgbClr val="434343"/>
              </a:buClr>
              <a:buSzPts val="1400"/>
              <a:buChar char="●"/>
            </a:pPr>
            <a:r>
              <a:rPr lang="en" sz="1400"/>
              <a:t>Can only </a:t>
            </a:r>
            <a:r>
              <a:rPr lang="en" sz="1400" u="sng"/>
              <a:t>defend </a:t>
            </a:r>
            <a:r>
              <a:rPr lang="en" sz="1400"/>
              <a:t>rights, </a:t>
            </a:r>
            <a:r>
              <a:rPr lang="en" sz="1400" u="sng"/>
              <a:t>not assert</a:t>
            </a:r>
            <a:endParaRPr sz="1400" u="sng"/>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36"/>
          <p:cNvSpPr txBox="1"/>
          <p:nvPr>
            <p:ph type="title"/>
          </p:nvPr>
        </p:nvSpPr>
        <p:spPr>
          <a:xfrm>
            <a:off x="287900" y="2033900"/>
            <a:ext cx="4045200" cy="155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File for Trademark Protection</a:t>
            </a:r>
            <a:endParaRPr/>
          </a:p>
        </p:txBody>
      </p:sp>
      <p:sp>
        <p:nvSpPr>
          <p:cNvPr id="432" name="Google Shape;432;p36"/>
          <p:cNvSpPr txBox="1"/>
          <p:nvPr>
            <p:ph idx="2" type="body"/>
          </p:nvPr>
        </p:nvSpPr>
        <p:spPr>
          <a:xfrm>
            <a:off x="4572000" y="369800"/>
            <a:ext cx="3837000" cy="464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solidFill>
                <a:srgbClr val="323232"/>
              </a:solidFill>
              <a:latin typeface="Josefin Slab"/>
              <a:ea typeface="Josefin Slab"/>
              <a:cs typeface="Josefin Slab"/>
              <a:sym typeface="Josefin Slab"/>
            </a:endParaRPr>
          </a:p>
          <a:p>
            <a:pPr indent="-82550" lvl="0" marL="0" rtl="0" algn="l">
              <a:lnSpc>
                <a:spcPct val="100000"/>
              </a:lnSpc>
              <a:spcBef>
                <a:spcPts val="300"/>
              </a:spcBef>
              <a:spcAft>
                <a:spcPts val="0"/>
              </a:spcAft>
              <a:buClr>
                <a:srgbClr val="434343"/>
              </a:buClr>
              <a:buSzPts val="1300"/>
              <a:buFont typeface="Nunito"/>
              <a:buChar char="●"/>
            </a:pPr>
            <a:r>
              <a:rPr b="1" lang="en">
                <a:solidFill>
                  <a:srgbClr val="323232"/>
                </a:solidFill>
              </a:rPr>
              <a:t> </a:t>
            </a:r>
            <a:r>
              <a:rPr b="1" lang="en">
                <a:solidFill>
                  <a:srgbClr val="323232"/>
                </a:solidFill>
              </a:rPr>
              <a:t>Federal trademarks</a:t>
            </a:r>
            <a:r>
              <a:rPr lang="en">
                <a:solidFill>
                  <a:srgbClr val="323232"/>
                </a:solidFill>
              </a:rPr>
              <a:t>:</a:t>
            </a:r>
            <a:endParaRPr>
              <a:solidFill>
                <a:srgbClr val="323232"/>
              </a:solidFill>
            </a:endParaRPr>
          </a:p>
          <a:p>
            <a:pPr indent="-292100" lvl="1" marL="514350" rtl="0" algn="l">
              <a:lnSpc>
                <a:spcPct val="100000"/>
              </a:lnSpc>
              <a:spcBef>
                <a:spcPts val="270"/>
              </a:spcBef>
              <a:spcAft>
                <a:spcPts val="0"/>
              </a:spcAft>
              <a:buClr>
                <a:srgbClr val="434343"/>
              </a:buClr>
              <a:buSzPts val="1600"/>
              <a:buFont typeface="Nunito"/>
              <a:buChar char="○"/>
            </a:pPr>
            <a:r>
              <a:rPr lang="en" sz="1600">
                <a:solidFill>
                  <a:srgbClr val="323232"/>
                </a:solidFill>
              </a:rPr>
              <a:t>Online initial search</a:t>
            </a:r>
            <a:endParaRPr sz="1600">
              <a:solidFill>
                <a:srgbClr val="323232"/>
              </a:solidFill>
            </a:endParaRPr>
          </a:p>
          <a:p>
            <a:pPr indent="-292100" lvl="1" marL="514350" rtl="0" algn="l">
              <a:lnSpc>
                <a:spcPct val="100000"/>
              </a:lnSpc>
              <a:spcBef>
                <a:spcPts val="240"/>
              </a:spcBef>
              <a:spcAft>
                <a:spcPts val="0"/>
              </a:spcAft>
              <a:buClr>
                <a:srgbClr val="434343"/>
              </a:buClr>
              <a:buSzPts val="1600"/>
              <a:buFont typeface="Nunito"/>
              <a:buChar char="○"/>
            </a:pPr>
            <a:r>
              <a:rPr lang="en" sz="1600">
                <a:solidFill>
                  <a:srgbClr val="323232"/>
                </a:solidFill>
              </a:rPr>
              <a:t>Unlimited duration</a:t>
            </a:r>
            <a:endParaRPr sz="1600">
              <a:solidFill>
                <a:srgbClr val="323232"/>
              </a:solidFill>
            </a:endParaRPr>
          </a:p>
          <a:p>
            <a:pPr indent="-292100" lvl="1" marL="514350" rtl="0" algn="l">
              <a:lnSpc>
                <a:spcPct val="100000"/>
              </a:lnSpc>
              <a:spcBef>
                <a:spcPts val="240"/>
              </a:spcBef>
              <a:spcAft>
                <a:spcPts val="0"/>
              </a:spcAft>
              <a:buClr>
                <a:srgbClr val="434343"/>
              </a:buClr>
              <a:buSzPts val="1600"/>
              <a:buFont typeface="Nunito"/>
              <a:buChar char="○"/>
            </a:pPr>
            <a:r>
              <a:rPr lang="en" sz="1600">
                <a:solidFill>
                  <a:srgbClr val="323232"/>
                </a:solidFill>
              </a:rPr>
              <a:t>Regular maintenance fees apply</a:t>
            </a:r>
            <a:endParaRPr sz="1600">
              <a:solidFill>
                <a:srgbClr val="323232"/>
              </a:solidFill>
            </a:endParaRPr>
          </a:p>
          <a:p>
            <a:pPr indent="0" lvl="0" marL="457200" rtl="0" algn="l">
              <a:lnSpc>
                <a:spcPct val="100000"/>
              </a:lnSpc>
              <a:spcBef>
                <a:spcPts val="240"/>
              </a:spcBef>
              <a:spcAft>
                <a:spcPts val="0"/>
              </a:spcAft>
              <a:buNone/>
            </a:pPr>
            <a:r>
              <a:t/>
            </a:r>
            <a:endParaRPr>
              <a:solidFill>
                <a:srgbClr val="323232"/>
              </a:solidFill>
            </a:endParaRPr>
          </a:p>
          <a:p>
            <a:pPr indent="-82550" lvl="0" marL="0" rtl="0" algn="l">
              <a:lnSpc>
                <a:spcPct val="100000"/>
              </a:lnSpc>
              <a:spcBef>
                <a:spcPts val="240"/>
              </a:spcBef>
              <a:spcAft>
                <a:spcPts val="0"/>
              </a:spcAft>
              <a:buClr>
                <a:srgbClr val="434343"/>
              </a:buClr>
              <a:buSzPts val="1300"/>
              <a:buFont typeface="Nunito"/>
              <a:buChar char="●"/>
            </a:pPr>
            <a:r>
              <a:rPr b="1" lang="en">
                <a:solidFill>
                  <a:srgbClr val="323232"/>
                </a:solidFill>
              </a:rPr>
              <a:t> </a:t>
            </a:r>
            <a:r>
              <a:rPr b="1" lang="en">
                <a:solidFill>
                  <a:srgbClr val="323232"/>
                </a:solidFill>
              </a:rPr>
              <a:t>Massachusetts trademarks</a:t>
            </a:r>
            <a:r>
              <a:rPr lang="en">
                <a:solidFill>
                  <a:srgbClr val="323232"/>
                </a:solidFill>
              </a:rPr>
              <a:t>:</a:t>
            </a:r>
            <a:endParaRPr>
              <a:solidFill>
                <a:srgbClr val="323232"/>
              </a:solidFill>
            </a:endParaRPr>
          </a:p>
          <a:p>
            <a:pPr indent="-292100" lvl="1" marL="514350" rtl="0" algn="l">
              <a:lnSpc>
                <a:spcPct val="100000"/>
              </a:lnSpc>
              <a:spcBef>
                <a:spcPts val="270"/>
              </a:spcBef>
              <a:spcAft>
                <a:spcPts val="0"/>
              </a:spcAft>
              <a:buClr>
                <a:srgbClr val="434343"/>
              </a:buClr>
              <a:buSzPts val="1600"/>
              <a:buFont typeface="Nunito"/>
              <a:buChar char="○"/>
            </a:pPr>
            <a:r>
              <a:rPr lang="en" sz="1600">
                <a:solidFill>
                  <a:srgbClr val="323232"/>
                </a:solidFill>
              </a:rPr>
              <a:t>$50 fee per class (e.g., per type of good or service to which the trademark applies)</a:t>
            </a:r>
            <a:endParaRPr sz="1600">
              <a:solidFill>
                <a:srgbClr val="323232"/>
              </a:solidFill>
            </a:endParaRPr>
          </a:p>
          <a:p>
            <a:pPr indent="-292100" lvl="1" marL="514350" rtl="0" algn="l">
              <a:lnSpc>
                <a:spcPct val="100000"/>
              </a:lnSpc>
              <a:spcBef>
                <a:spcPts val="240"/>
              </a:spcBef>
              <a:spcAft>
                <a:spcPts val="0"/>
              </a:spcAft>
              <a:buClr>
                <a:srgbClr val="434343"/>
              </a:buClr>
              <a:buSzPts val="1600"/>
              <a:buFont typeface="Nunito"/>
              <a:buChar char="○"/>
            </a:pPr>
            <a:r>
              <a:rPr lang="en" sz="1600">
                <a:solidFill>
                  <a:srgbClr val="323232"/>
                </a:solidFill>
              </a:rPr>
              <a:t>Check with Secretary of Commonwealth before applying</a:t>
            </a:r>
            <a:endParaRPr sz="1600">
              <a:solidFill>
                <a:srgbClr val="323232"/>
              </a:solidFill>
            </a:endParaRPr>
          </a:p>
          <a:p>
            <a:pPr indent="-292100" lvl="1" marL="514350" rtl="0" algn="l">
              <a:lnSpc>
                <a:spcPct val="100000"/>
              </a:lnSpc>
              <a:spcBef>
                <a:spcPts val="240"/>
              </a:spcBef>
              <a:spcAft>
                <a:spcPts val="0"/>
              </a:spcAft>
              <a:buClr>
                <a:srgbClr val="434343"/>
              </a:buClr>
              <a:buSzPts val="1600"/>
              <a:buFont typeface="Nunito"/>
              <a:buChar char="○"/>
            </a:pPr>
            <a:r>
              <a:rPr lang="en" sz="1600">
                <a:solidFill>
                  <a:srgbClr val="323232"/>
                </a:solidFill>
              </a:rPr>
              <a:t>5 year duration (may be renewed)</a:t>
            </a:r>
            <a:endParaRPr sz="1600">
              <a:solidFill>
                <a:srgbClr val="323232"/>
              </a:solidFill>
            </a:endParaRPr>
          </a:p>
          <a:p>
            <a:pPr indent="-292100" lvl="1" marL="514350" rtl="0" algn="l">
              <a:lnSpc>
                <a:spcPct val="100000"/>
              </a:lnSpc>
              <a:spcBef>
                <a:spcPts val="240"/>
              </a:spcBef>
              <a:spcAft>
                <a:spcPts val="0"/>
              </a:spcAft>
              <a:buClr>
                <a:srgbClr val="434343"/>
              </a:buClr>
              <a:buSzPts val="1600"/>
              <a:buFont typeface="Nunito"/>
              <a:buChar char="○"/>
            </a:pPr>
            <a:r>
              <a:rPr lang="en" sz="1600">
                <a:solidFill>
                  <a:srgbClr val="323232"/>
                </a:solidFill>
              </a:rPr>
              <a:t>Application online</a:t>
            </a:r>
            <a:endParaRPr sz="1600">
              <a:solidFill>
                <a:srgbClr val="323232"/>
              </a:solidFill>
            </a:endParaRPr>
          </a:p>
          <a:p>
            <a:pPr indent="0" lvl="0" marL="0" rtl="0" algn="l">
              <a:lnSpc>
                <a:spcPct val="100000"/>
              </a:lnSpc>
              <a:spcBef>
                <a:spcPts val="240"/>
              </a:spcBef>
              <a:spcAft>
                <a:spcPts val="0"/>
              </a:spcAft>
              <a:buNone/>
            </a:pPr>
            <a:r>
              <a:t/>
            </a:r>
            <a:endParaRPr>
              <a:solidFill>
                <a:srgbClr val="323232"/>
              </a:solidFill>
              <a:latin typeface="Josefin Slab"/>
              <a:ea typeface="Josefin Slab"/>
              <a:cs typeface="Josefin Slab"/>
              <a:sym typeface="Josefin Slab"/>
            </a:endParaRPr>
          </a:p>
          <a:p>
            <a:pPr indent="0" lvl="0" marL="0" rtl="0" algn="l">
              <a:spcBef>
                <a:spcPts val="0"/>
              </a:spcBef>
              <a:spcAft>
                <a:spcPts val="1600"/>
              </a:spcAft>
              <a:buNone/>
            </a:pPr>
            <a:r>
              <a:t/>
            </a:r>
            <a:endParaRPr sz="1400">
              <a:latin typeface="Josefin Slab"/>
              <a:ea typeface="Josefin Slab"/>
              <a:cs typeface="Josefin Slab"/>
              <a:sym typeface="Josefin Sla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Copyright</a:t>
            </a:r>
            <a:endParaRPr>
              <a:solidFill>
                <a:srgbClr val="434343"/>
              </a:solidFill>
            </a:endParaRPr>
          </a:p>
        </p:txBody>
      </p:sp>
      <p:sp>
        <p:nvSpPr>
          <p:cNvPr id="438" name="Google Shape;438;p37"/>
          <p:cNvSpPr txBox="1"/>
          <p:nvPr>
            <p:ph idx="1" type="body"/>
          </p:nvPr>
        </p:nvSpPr>
        <p:spPr>
          <a:xfrm>
            <a:off x="1303800" y="1384925"/>
            <a:ext cx="7030500" cy="2541600"/>
          </a:xfrm>
          <a:prstGeom prst="rect">
            <a:avLst/>
          </a:prstGeom>
        </p:spPr>
        <p:txBody>
          <a:bodyPr anchorCtr="0" anchor="t" bIns="91425" lIns="91425" spcFirstLastPara="1" rIns="91425" wrap="square" tIns="91425">
            <a:noAutofit/>
          </a:bodyPr>
          <a:lstStyle/>
          <a:p>
            <a:pPr indent="-304800" lvl="1" marL="514350" rtl="0" algn="l">
              <a:lnSpc>
                <a:spcPct val="100000"/>
              </a:lnSpc>
              <a:spcBef>
                <a:spcPts val="0"/>
              </a:spcBef>
              <a:spcAft>
                <a:spcPts val="0"/>
              </a:spcAft>
              <a:buClr>
                <a:srgbClr val="434343"/>
              </a:buClr>
              <a:buSzPts val="1800"/>
              <a:buFont typeface="Nunito"/>
              <a:buChar char="○"/>
            </a:pPr>
            <a:r>
              <a:rPr lang="en" sz="1800">
                <a:solidFill>
                  <a:srgbClr val="323232"/>
                </a:solidFill>
              </a:rPr>
              <a:t>Right of an artist to control the copying, use, distribution, adaptation, display and performance of a work</a:t>
            </a:r>
            <a:endParaRPr sz="1800">
              <a:solidFill>
                <a:srgbClr val="323232"/>
              </a:solidFill>
            </a:endParaRPr>
          </a:p>
          <a:p>
            <a:pPr indent="-268287" lvl="2" marL="912812" rtl="0" algn="l">
              <a:lnSpc>
                <a:spcPct val="100000"/>
              </a:lnSpc>
              <a:spcBef>
                <a:spcPts val="300"/>
              </a:spcBef>
              <a:spcAft>
                <a:spcPts val="0"/>
              </a:spcAft>
              <a:buClr>
                <a:srgbClr val="434343"/>
              </a:buClr>
              <a:buSzPts val="1800"/>
              <a:buFont typeface="Nunito"/>
              <a:buChar char="■"/>
            </a:pPr>
            <a:r>
              <a:rPr lang="en" sz="1800">
                <a:solidFill>
                  <a:srgbClr val="323232"/>
                </a:solidFill>
              </a:rPr>
              <a:t>e.g., literature, art, choreography</a:t>
            </a:r>
            <a:endParaRPr sz="1800">
              <a:solidFill>
                <a:srgbClr val="323232"/>
              </a:solidFill>
            </a:endParaRPr>
          </a:p>
          <a:p>
            <a:pPr indent="-304800" lvl="1" marL="514350" rtl="0" algn="l">
              <a:lnSpc>
                <a:spcPct val="100000"/>
              </a:lnSpc>
              <a:spcBef>
                <a:spcPts val="270"/>
              </a:spcBef>
              <a:spcAft>
                <a:spcPts val="0"/>
              </a:spcAft>
              <a:buClr>
                <a:srgbClr val="434343"/>
              </a:buClr>
              <a:buSzPts val="1800"/>
              <a:buFont typeface="Nunito"/>
              <a:buChar char="○"/>
            </a:pPr>
            <a:r>
              <a:rPr lang="en" sz="1800">
                <a:solidFill>
                  <a:srgbClr val="323232"/>
                </a:solidFill>
              </a:rPr>
              <a:t>Protects the expression of ideas</a:t>
            </a:r>
            <a:endParaRPr sz="1800">
              <a:solidFill>
                <a:srgbClr val="323232"/>
              </a:solidFill>
            </a:endParaRPr>
          </a:p>
          <a:p>
            <a:pPr indent="-268287" lvl="2" marL="912812" rtl="0" algn="l">
              <a:lnSpc>
                <a:spcPct val="100000"/>
              </a:lnSpc>
              <a:spcBef>
                <a:spcPts val="300"/>
              </a:spcBef>
              <a:spcAft>
                <a:spcPts val="0"/>
              </a:spcAft>
              <a:buClr>
                <a:srgbClr val="434343"/>
              </a:buClr>
              <a:buSzPts val="1800"/>
              <a:buFont typeface="Nunito"/>
              <a:buChar char="■"/>
            </a:pPr>
            <a:r>
              <a:rPr lang="en" sz="1800">
                <a:solidFill>
                  <a:srgbClr val="323232"/>
                </a:solidFill>
              </a:rPr>
              <a:t>Not the idea itself</a:t>
            </a:r>
            <a:endParaRPr sz="1800">
              <a:solidFill>
                <a:srgbClr val="323232"/>
              </a:solidFill>
            </a:endParaRPr>
          </a:p>
          <a:p>
            <a:pPr indent="-304800" lvl="1" marL="514350" rtl="0" algn="l">
              <a:lnSpc>
                <a:spcPct val="100000"/>
              </a:lnSpc>
              <a:spcBef>
                <a:spcPts val="270"/>
              </a:spcBef>
              <a:spcAft>
                <a:spcPts val="0"/>
              </a:spcAft>
              <a:buClr>
                <a:srgbClr val="434343"/>
              </a:buClr>
              <a:buSzPts val="1800"/>
              <a:buFont typeface="Nunito"/>
              <a:buChar char="○"/>
            </a:pPr>
            <a:r>
              <a:rPr lang="en" sz="1800">
                <a:solidFill>
                  <a:srgbClr val="323232"/>
                </a:solidFill>
              </a:rPr>
              <a:t>Extends beyond life </a:t>
            </a:r>
            <a:endParaRPr sz="1800">
              <a:solidFill>
                <a:srgbClr val="323232"/>
              </a:solidFill>
            </a:endParaRPr>
          </a:p>
          <a:p>
            <a:pPr indent="-304800" lvl="1" marL="514350" rtl="0" algn="l">
              <a:lnSpc>
                <a:spcPct val="100000"/>
              </a:lnSpc>
              <a:spcBef>
                <a:spcPts val="300"/>
              </a:spcBef>
              <a:spcAft>
                <a:spcPts val="0"/>
              </a:spcAft>
              <a:buClr>
                <a:srgbClr val="434343"/>
              </a:buClr>
              <a:buSzPts val="1800"/>
              <a:buFont typeface="Nunito"/>
              <a:buChar char="○"/>
            </a:pPr>
            <a:r>
              <a:rPr lang="en" sz="1800">
                <a:solidFill>
                  <a:srgbClr val="323232"/>
                </a:solidFill>
              </a:rPr>
              <a:t>Formalities:</a:t>
            </a:r>
            <a:endParaRPr sz="1800">
              <a:solidFill>
                <a:srgbClr val="323232"/>
              </a:solidFill>
            </a:endParaRPr>
          </a:p>
          <a:p>
            <a:pPr indent="-268287" lvl="2" marL="912812" rtl="0" algn="l">
              <a:lnSpc>
                <a:spcPct val="100000"/>
              </a:lnSpc>
              <a:spcBef>
                <a:spcPts val="300"/>
              </a:spcBef>
              <a:spcAft>
                <a:spcPts val="0"/>
              </a:spcAft>
              <a:buClr>
                <a:srgbClr val="434343"/>
              </a:buClr>
              <a:buSzPts val="1800"/>
              <a:buFont typeface="Nunito"/>
              <a:buChar char="■"/>
            </a:pPr>
            <a:r>
              <a:rPr lang="en" sz="1800">
                <a:solidFill>
                  <a:srgbClr val="323232"/>
                </a:solidFill>
              </a:rPr>
              <a:t>Copyright notice (e.g., © 1999 Jane Smith)</a:t>
            </a:r>
            <a:endParaRPr sz="1800">
              <a:solidFill>
                <a:srgbClr val="323232"/>
              </a:solidFill>
            </a:endParaRPr>
          </a:p>
          <a:p>
            <a:pPr indent="-268287" lvl="2" marL="912812" rtl="0" algn="l">
              <a:lnSpc>
                <a:spcPct val="100000"/>
              </a:lnSpc>
              <a:spcBef>
                <a:spcPts val="270"/>
              </a:spcBef>
              <a:spcAft>
                <a:spcPts val="0"/>
              </a:spcAft>
              <a:buClr>
                <a:srgbClr val="434343"/>
              </a:buClr>
              <a:buSzPts val="1800"/>
              <a:buFont typeface="Nunito"/>
              <a:buChar char="■"/>
            </a:pPr>
            <a:r>
              <a:rPr lang="en" sz="1800">
                <a:solidFill>
                  <a:srgbClr val="323232"/>
                </a:solidFill>
              </a:rPr>
              <a:t>Registering with US Copyright Office may be advisable</a:t>
            </a:r>
            <a:endParaRPr sz="1800">
              <a:solidFill>
                <a:srgbClr val="323232"/>
              </a:solidFill>
            </a:endParaRPr>
          </a:p>
          <a:p>
            <a:pPr indent="-304800" lvl="1" marL="514350" rtl="0" algn="l">
              <a:lnSpc>
                <a:spcPct val="100000"/>
              </a:lnSpc>
              <a:spcBef>
                <a:spcPts val="270"/>
              </a:spcBef>
              <a:spcAft>
                <a:spcPts val="0"/>
              </a:spcAft>
              <a:buClr>
                <a:srgbClr val="434343"/>
              </a:buClr>
              <a:buSzPts val="1800"/>
              <a:buFont typeface="Nunito"/>
              <a:buChar char="○"/>
            </a:pPr>
            <a:r>
              <a:rPr lang="en" sz="1800">
                <a:solidFill>
                  <a:srgbClr val="323232"/>
                </a:solidFill>
              </a:rPr>
              <a:t>Basic filing fee - $35 online or $50 paper</a:t>
            </a:r>
            <a:endParaRPr sz="1800">
              <a:solidFill>
                <a:srgbClr val="323232"/>
              </a:solidFill>
            </a:endParaRPr>
          </a:p>
          <a:p>
            <a:pPr indent="-304800" lvl="1" marL="514350" rtl="0" algn="l">
              <a:lnSpc>
                <a:spcPct val="100000"/>
              </a:lnSpc>
              <a:spcBef>
                <a:spcPts val="300"/>
              </a:spcBef>
              <a:spcAft>
                <a:spcPts val="0"/>
              </a:spcAft>
              <a:buClr>
                <a:srgbClr val="434343"/>
              </a:buClr>
              <a:buSzPts val="1800"/>
              <a:buFont typeface="Nunito"/>
              <a:buChar char="○"/>
            </a:pPr>
            <a:r>
              <a:rPr lang="en" sz="1800">
                <a:solidFill>
                  <a:srgbClr val="323232"/>
                </a:solidFill>
              </a:rPr>
              <a:t>http://www.copyright.gov/</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38"/>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Activity 3: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a:t>Work with your group to discuss what, if any, intellectual property your company would own, and what, if any, steps you would take to protect it. </a:t>
            </a:r>
            <a:endParaRPr b="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39"/>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Contracts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What is a Contract?</a:t>
            </a:r>
            <a:endParaRPr>
              <a:solidFill>
                <a:srgbClr val="434343"/>
              </a:solidFill>
            </a:endParaRPr>
          </a:p>
        </p:txBody>
      </p:sp>
      <p:sp>
        <p:nvSpPr>
          <p:cNvPr id="454" name="Google Shape;454;p40"/>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434343"/>
              </a:buClr>
              <a:buSzPts val="1800"/>
              <a:buChar char="●"/>
            </a:pPr>
            <a:r>
              <a:rPr lang="en" sz="1800"/>
              <a:t>An</a:t>
            </a:r>
            <a:r>
              <a:rPr lang="en" sz="1800"/>
              <a:t> agreement between two or more parties that is legally enforceable </a:t>
            </a:r>
            <a:endParaRPr sz="1800"/>
          </a:p>
          <a:p>
            <a:pPr indent="-342900" lvl="0" marL="457200" rtl="0" algn="l">
              <a:lnSpc>
                <a:spcPct val="200000"/>
              </a:lnSpc>
              <a:spcBef>
                <a:spcPts val="0"/>
              </a:spcBef>
              <a:spcAft>
                <a:spcPts val="0"/>
              </a:spcAft>
              <a:buClr>
                <a:srgbClr val="434343"/>
              </a:buClr>
              <a:buSzPts val="1800"/>
              <a:buChar char="●"/>
            </a:pPr>
            <a:r>
              <a:rPr lang="en" sz="1800"/>
              <a:t>Can be written OR oral </a:t>
            </a:r>
            <a:endParaRPr sz="1800"/>
          </a:p>
          <a:p>
            <a:pPr indent="-342900" lvl="0" marL="457200" rtl="0" algn="l">
              <a:lnSpc>
                <a:spcPct val="200000"/>
              </a:lnSpc>
              <a:spcBef>
                <a:spcPts val="0"/>
              </a:spcBef>
              <a:spcAft>
                <a:spcPts val="0"/>
              </a:spcAft>
              <a:buClr>
                <a:srgbClr val="434343"/>
              </a:buClr>
              <a:buSzPts val="1800"/>
              <a:buChar char="●"/>
            </a:pPr>
            <a:r>
              <a:rPr lang="en" sz="1800"/>
              <a:t>Must involve a “bargained for exchange” (consideration) to be legally enforceable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1"/>
          <p:cNvSpPr txBox="1"/>
          <p:nvPr>
            <p:ph type="title"/>
          </p:nvPr>
        </p:nvSpPr>
        <p:spPr>
          <a:xfrm>
            <a:off x="1303800" y="598575"/>
            <a:ext cx="3430500" cy="19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Written Contracts</a:t>
            </a:r>
            <a:endParaRPr/>
          </a:p>
        </p:txBody>
      </p:sp>
      <p:sp>
        <p:nvSpPr>
          <p:cNvPr id="460" name="Google Shape;460;p41"/>
          <p:cNvSpPr txBox="1"/>
          <p:nvPr>
            <p:ph idx="2" type="body"/>
          </p:nvPr>
        </p:nvSpPr>
        <p:spPr>
          <a:xfrm>
            <a:off x="1183050" y="1620425"/>
            <a:ext cx="6777900" cy="2245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434343"/>
              </a:buClr>
              <a:buSzPts val="1400"/>
              <a:buChar char="●"/>
            </a:pPr>
            <a:r>
              <a:rPr lang="en" sz="1400"/>
              <a:t>Some contracts have to be written </a:t>
            </a:r>
            <a:endParaRPr sz="1400"/>
          </a:p>
          <a:p>
            <a:pPr indent="-342900" lvl="1" marL="914400" rtl="0" algn="l">
              <a:lnSpc>
                <a:spcPct val="150000"/>
              </a:lnSpc>
              <a:spcBef>
                <a:spcPts val="0"/>
              </a:spcBef>
              <a:spcAft>
                <a:spcPts val="0"/>
              </a:spcAft>
              <a:buClr>
                <a:srgbClr val="434343"/>
              </a:buClr>
              <a:buSzPts val="1800"/>
              <a:buChar char="○"/>
            </a:pPr>
            <a:r>
              <a:rPr lang="en" sz="1800"/>
              <a:t> Sales of goods over $500 </a:t>
            </a:r>
            <a:endParaRPr sz="1800"/>
          </a:p>
          <a:p>
            <a:pPr indent="-342900" lvl="1" marL="914400" rtl="0" algn="l">
              <a:lnSpc>
                <a:spcPct val="150000"/>
              </a:lnSpc>
              <a:spcBef>
                <a:spcPts val="0"/>
              </a:spcBef>
              <a:spcAft>
                <a:spcPts val="0"/>
              </a:spcAft>
              <a:buClr>
                <a:srgbClr val="434343"/>
              </a:buClr>
              <a:buSzPts val="1800"/>
              <a:buChar char="○"/>
            </a:pPr>
            <a:r>
              <a:rPr lang="en" sz="1800"/>
              <a:t>Leases with payments over $1,000</a:t>
            </a:r>
            <a:endParaRPr sz="1800"/>
          </a:p>
          <a:p>
            <a:pPr indent="-317500" lvl="0" marL="457200" rtl="0" algn="l">
              <a:lnSpc>
                <a:spcPct val="150000"/>
              </a:lnSpc>
              <a:spcBef>
                <a:spcPts val="0"/>
              </a:spcBef>
              <a:spcAft>
                <a:spcPts val="0"/>
              </a:spcAft>
              <a:buClr>
                <a:srgbClr val="434343"/>
              </a:buClr>
              <a:buSzPts val="1400"/>
              <a:buChar char="●"/>
            </a:pPr>
            <a:r>
              <a:rPr lang="en" sz="1400"/>
              <a:t>If you are writing a contract, make sure </a:t>
            </a:r>
            <a:r>
              <a:rPr lang="en" sz="1400" u="sng"/>
              <a:t>all</a:t>
            </a:r>
            <a:r>
              <a:rPr lang="en" sz="1400"/>
              <a:t> the terms are written there, do not rely on oral terms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1388550" y="1640100"/>
            <a:ext cx="6366900" cy="18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6000"/>
          </a:p>
          <a:p>
            <a:pPr indent="0" lvl="0" marL="0" rtl="0" algn="ctr">
              <a:spcBef>
                <a:spcPts val="0"/>
              </a:spcBef>
              <a:spcAft>
                <a:spcPts val="0"/>
              </a:spcAft>
              <a:buNone/>
            </a:pPr>
            <a:r>
              <a:rPr lang="en" sz="6000"/>
              <a:t>Entity Formation</a:t>
            </a:r>
            <a:endParaRPr sz="60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Example Terms and Conditions</a:t>
            </a:r>
            <a:endParaRPr>
              <a:solidFill>
                <a:srgbClr val="434343"/>
              </a:solidFill>
            </a:endParaRPr>
          </a:p>
        </p:txBody>
      </p:sp>
      <p:sp>
        <p:nvSpPr>
          <p:cNvPr id="466" name="Google Shape;466;p42"/>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434343"/>
              </a:buClr>
              <a:buSzPts val="1800"/>
              <a:buChar char="●"/>
            </a:pPr>
            <a:r>
              <a:rPr lang="en" sz="1800"/>
              <a:t>Terms: How long is the agreement in effect? Can it be terminated early?</a:t>
            </a:r>
            <a:endParaRPr sz="1800"/>
          </a:p>
          <a:p>
            <a:pPr indent="-342900" lvl="0" marL="457200" rtl="0" algn="l">
              <a:lnSpc>
                <a:spcPct val="150000"/>
              </a:lnSpc>
              <a:spcBef>
                <a:spcPts val="0"/>
              </a:spcBef>
              <a:spcAft>
                <a:spcPts val="0"/>
              </a:spcAft>
              <a:buClr>
                <a:srgbClr val="434343"/>
              </a:buClr>
              <a:buSzPts val="1800"/>
              <a:buChar char="●"/>
            </a:pPr>
            <a:r>
              <a:rPr lang="en" sz="1800"/>
              <a:t>Price and how payment will be made </a:t>
            </a:r>
            <a:endParaRPr sz="1800"/>
          </a:p>
          <a:p>
            <a:pPr indent="-342900" lvl="0" marL="457200" rtl="0" algn="l">
              <a:lnSpc>
                <a:spcPct val="150000"/>
              </a:lnSpc>
              <a:spcBef>
                <a:spcPts val="0"/>
              </a:spcBef>
              <a:spcAft>
                <a:spcPts val="0"/>
              </a:spcAft>
              <a:buClr>
                <a:srgbClr val="434343"/>
              </a:buClr>
              <a:buSzPts val="1800"/>
              <a:buChar char="●"/>
            </a:pPr>
            <a:r>
              <a:rPr lang="en" sz="1800"/>
              <a:t>Time of performance </a:t>
            </a:r>
            <a:endParaRPr sz="1800"/>
          </a:p>
          <a:p>
            <a:pPr indent="-342900" lvl="0" marL="457200" rtl="0" algn="l">
              <a:lnSpc>
                <a:spcPct val="150000"/>
              </a:lnSpc>
              <a:spcBef>
                <a:spcPts val="0"/>
              </a:spcBef>
              <a:spcAft>
                <a:spcPts val="0"/>
              </a:spcAft>
              <a:buClr>
                <a:srgbClr val="434343"/>
              </a:buClr>
              <a:buSzPts val="1800"/>
              <a:buChar char="●"/>
            </a:pPr>
            <a:r>
              <a:rPr lang="en" sz="1800"/>
              <a:t>Procedures for waivers and amendments </a:t>
            </a:r>
            <a:endParaRPr sz="1800"/>
          </a:p>
          <a:p>
            <a:pPr indent="-342900" lvl="0" marL="457200" rtl="0" algn="l">
              <a:lnSpc>
                <a:spcPct val="150000"/>
              </a:lnSpc>
              <a:spcBef>
                <a:spcPts val="0"/>
              </a:spcBef>
              <a:spcAft>
                <a:spcPts val="0"/>
              </a:spcAft>
              <a:buClr>
                <a:srgbClr val="434343"/>
              </a:buClr>
              <a:buSzPts val="1800"/>
              <a:buChar char="●"/>
            </a:pPr>
            <a:r>
              <a:rPr lang="en" sz="1800"/>
              <a:t>Governing law </a:t>
            </a:r>
            <a:endParaRPr sz="1800"/>
          </a:p>
          <a:p>
            <a:pPr indent="-342900" lvl="0" marL="457200" rtl="0" algn="l">
              <a:lnSpc>
                <a:spcPct val="150000"/>
              </a:lnSpc>
              <a:spcBef>
                <a:spcPts val="0"/>
              </a:spcBef>
              <a:spcAft>
                <a:spcPts val="0"/>
              </a:spcAft>
              <a:buClr>
                <a:srgbClr val="434343"/>
              </a:buClr>
              <a:buSzPts val="1800"/>
              <a:buChar char="●"/>
            </a:pPr>
            <a:r>
              <a:rPr lang="en" sz="1800"/>
              <a:t>Integration clause (this is the final agreement) </a:t>
            </a:r>
            <a:endParaRPr sz="1800"/>
          </a:p>
          <a:p>
            <a:pPr indent="0" lvl="0" marL="0" rtl="0" algn="l">
              <a:lnSpc>
                <a:spcPct val="150000"/>
              </a:lnSpc>
              <a:spcBef>
                <a:spcPts val="1600"/>
              </a:spcBef>
              <a:spcAft>
                <a:spcPts val="1600"/>
              </a:spcAft>
              <a:buNone/>
            </a:pPr>
            <a:r>
              <a:t/>
            </a:r>
            <a:endParaRPr>
              <a:latin typeface="Josefin Slab"/>
              <a:ea typeface="Josefin Slab"/>
              <a:cs typeface="Josefin Slab"/>
              <a:sym typeface="Josefin Slab"/>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Employment Contracts </a:t>
            </a:r>
            <a:endParaRPr/>
          </a:p>
        </p:txBody>
      </p:sp>
      <p:sp>
        <p:nvSpPr>
          <p:cNvPr id="472" name="Google Shape;472;p43"/>
          <p:cNvSpPr txBox="1"/>
          <p:nvPr>
            <p:ph idx="1" type="body"/>
          </p:nvPr>
        </p:nvSpPr>
        <p:spPr>
          <a:xfrm>
            <a:off x="1303800" y="159787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Offer Letters </a:t>
            </a:r>
            <a:endParaRPr sz="1800"/>
          </a:p>
          <a:p>
            <a:pPr indent="-342900" lvl="1" marL="914400" rtl="0" algn="l">
              <a:spcBef>
                <a:spcPts val="0"/>
              </a:spcBef>
              <a:spcAft>
                <a:spcPts val="0"/>
              </a:spcAft>
              <a:buSzPts val="1800"/>
              <a:buChar char="○"/>
            </a:pPr>
            <a:r>
              <a:rPr lang="en" sz="1800"/>
              <a:t>Title, duties, salary, and benefits </a:t>
            </a:r>
            <a:endParaRPr sz="1800"/>
          </a:p>
          <a:p>
            <a:pPr indent="-342900" lvl="1" marL="914400" rtl="0" algn="l">
              <a:spcBef>
                <a:spcPts val="0"/>
              </a:spcBef>
              <a:spcAft>
                <a:spcPts val="0"/>
              </a:spcAft>
              <a:buSzPts val="1800"/>
              <a:buChar char="○"/>
            </a:pPr>
            <a:r>
              <a:rPr lang="en" sz="1800"/>
              <a:t>“At will” relationship - either party can end the relationship at any time </a:t>
            </a:r>
            <a:endParaRPr sz="1800"/>
          </a:p>
          <a:p>
            <a:pPr indent="-342900" lvl="0" marL="457200" rtl="0" algn="l">
              <a:spcBef>
                <a:spcPts val="0"/>
              </a:spcBef>
              <a:spcAft>
                <a:spcPts val="0"/>
              </a:spcAft>
              <a:buSzPts val="1800"/>
              <a:buChar char="●"/>
            </a:pPr>
            <a:r>
              <a:rPr lang="en" sz="1800"/>
              <a:t>Nondisclosure, non-compete, etc. </a:t>
            </a:r>
            <a:endParaRPr sz="1800"/>
          </a:p>
          <a:p>
            <a:pPr indent="-342900" lvl="1" marL="914400" rtl="0" algn="l">
              <a:spcBef>
                <a:spcPts val="0"/>
              </a:spcBef>
              <a:spcAft>
                <a:spcPts val="0"/>
              </a:spcAft>
              <a:buSzPts val="1800"/>
              <a:buChar char="○"/>
            </a:pPr>
            <a:r>
              <a:rPr lang="en" sz="1800"/>
              <a:t>Agreements to protect business’ confidential information, trade secrets, and work product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44"/>
          <p:cNvSpPr txBox="1"/>
          <p:nvPr>
            <p:ph type="title"/>
          </p:nvPr>
        </p:nvSpPr>
        <p:spPr>
          <a:xfrm>
            <a:off x="1303800" y="6747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Non-Disclosure Agreements (NDA’s) </a:t>
            </a:r>
            <a:endParaRPr/>
          </a:p>
        </p:txBody>
      </p:sp>
      <p:sp>
        <p:nvSpPr>
          <p:cNvPr id="478" name="Google Shape;478;p44"/>
          <p:cNvSpPr txBox="1"/>
          <p:nvPr>
            <p:ph idx="1" type="body"/>
          </p:nvPr>
        </p:nvSpPr>
        <p:spPr>
          <a:xfrm>
            <a:off x="1303800" y="167407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Where your business involves a “trade secret” or other confidential information, consider a non-disclosure agreement with potential vendors, suppliers and other service providers that will have access to your confidential information </a:t>
            </a:r>
            <a:endParaRPr sz="1800"/>
          </a:p>
          <a:p>
            <a:pPr indent="-342900" lvl="0" marL="457200" rtl="0" algn="l">
              <a:spcBef>
                <a:spcPts val="0"/>
              </a:spcBef>
              <a:spcAft>
                <a:spcPts val="0"/>
              </a:spcAft>
              <a:buSzPts val="1800"/>
              <a:buChar char="●"/>
            </a:pPr>
            <a:r>
              <a:rPr lang="en" sz="1800"/>
              <a:t>Facilitates exchange of information among the parties </a:t>
            </a:r>
            <a:endParaRPr sz="1800"/>
          </a:p>
          <a:p>
            <a:pPr indent="-342900" lvl="0" marL="457200" rtl="0" algn="l">
              <a:spcBef>
                <a:spcPts val="0"/>
              </a:spcBef>
              <a:spcAft>
                <a:spcPts val="0"/>
              </a:spcAft>
              <a:buSzPts val="1800"/>
              <a:buChar char="●"/>
            </a:pPr>
            <a:r>
              <a:rPr lang="en" sz="1800"/>
              <a:t>Make sure that the definition of “confidential information” is very broad and the use of the information is limited in evaluating a new business relationship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Form Contracts</a:t>
            </a:r>
            <a:endParaRPr>
              <a:solidFill>
                <a:srgbClr val="434343"/>
              </a:solidFill>
            </a:endParaRPr>
          </a:p>
        </p:txBody>
      </p:sp>
      <p:sp>
        <p:nvSpPr>
          <p:cNvPr id="484" name="Google Shape;484;p45"/>
          <p:cNvSpPr txBox="1"/>
          <p:nvPr>
            <p:ph idx="1" type="body"/>
          </p:nvPr>
        </p:nvSpPr>
        <p:spPr>
          <a:xfrm>
            <a:off x="773225" y="1533050"/>
            <a:ext cx="7785300" cy="307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sz="1800"/>
              <a:t>Consider having a form contract </a:t>
            </a:r>
            <a:endParaRPr sz="1800"/>
          </a:p>
          <a:p>
            <a:pPr indent="-342900" lvl="0" marL="457200" rtl="0" algn="l">
              <a:spcBef>
                <a:spcPts val="0"/>
              </a:spcBef>
              <a:spcAft>
                <a:spcPts val="0"/>
              </a:spcAft>
              <a:buClr>
                <a:srgbClr val="434343"/>
              </a:buClr>
              <a:buSzPts val="1800"/>
              <a:buChar char="●"/>
            </a:pPr>
            <a:r>
              <a:rPr lang="en" sz="1800"/>
              <a:t>Look at samples from your industry </a:t>
            </a:r>
            <a:endParaRPr sz="1800"/>
          </a:p>
          <a:p>
            <a:pPr indent="-342900" lvl="0" marL="457200" rtl="0" algn="l">
              <a:spcBef>
                <a:spcPts val="0"/>
              </a:spcBef>
              <a:spcAft>
                <a:spcPts val="0"/>
              </a:spcAft>
              <a:buClr>
                <a:srgbClr val="434343"/>
              </a:buClr>
              <a:buSzPts val="1800"/>
              <a:buChar char="●"/>
            </a:pPr>
            <a:r>
              <a:rPr lang="en" sz="1800"/>
              <a:t>Look for: </a:t>
            </a:r>
            <a:endParaRPr sz="1800"/>
          </a:p>
          <a:p>
            <a:pPr indent="-342900" lvl="1" marL="914400" rtl="0" algn="l">
              <a:spcBef>
                <a:spcPts val="0"/>
              </a:spcBef>
              <a:spcAft>
                <a:spcPts val="0"/>
              </a:spcAft>
              <a:buClr>
                <a:srgbClr val="434343"/>
              </a:buClr>
              <a:buSzPts val="1800"/>
              <a:buChar char="○"/>
            </a:pPr>
            <a:r>
              <a:rPr lang="en" sz="1800"/>
              <a:t>Length - make sure it is short and simple </a:t>
            </a:r>
            <a:endParaRPr sz="1800"/>
          </a:p>
          <a:p>
            <a:pPr indent="-342900" lvl="1" marL="914400" rtl="0" algn="l">
              <a:spcBef>
                <a:spcPts val="0"/>
              </a:spcBef>
              <a:spcAft>
                <a:spcPts val="0"/>
              </a:spcAft>
              <a:buClr>
                <a:srgbClr val="434343"/>
              </a:buClr>
              <a:buSzPts val="1800"/>
              <a:buChar char="○"/>
            </a:pPr>
            <a:r>
              <a:rPr lang="en" sz="1800"/>
              <a:t>Clearly spelled out pricing, when payment is due, and penalties or interest in the result of non payment </a:t>
            </a:r>
            <a:endParaRPr sz="1800"/>
          </a:p>
          <a:p>
            <a:pPr indent="-342900" lvl="1" marL="914400" rtl="0" algn="l">
              <a:spcBef>
                <a:spcPts val="0"/>
              </a:spcBef>
              <a:spcAft>
                <a:spcPts val="0"/>
              </a:spcAft>
              <a:buClr>
                <a:srgbClr val="434343"/>
              </a:buClr>
              <a:buSzPts val="1800"/>
              <a:buChar char="○"/>
            </a:pPr>
            <a:r>
              <a:rPr lang="en" sz="1800"/>
              <a:t>Limitations on your liability if expectations not met </a:t>
            </a:r>
            <a:endParaRPr sz="1800"/>
          </a:p>
          <a:p>
            <a:pPr indent="-342900" lvl="1" marL="914400" rtl="0" algn="l">
              <a:spcBef>
                <a:spcPts val="0"/>
              </a:spcBef>
              <a:spcAft>
                <a:spcPts val="0"/>
              </a:spcAft>
              <a:buClr>
                <a:srgbClr val="434343"/>
              </a:buClr>
              <a:buSzPts val="1800"/>
              <a:buChar char="○"/>
            </a:pPr>
            <a:r>
              <a:rPr lang="en" sz="1800"/>
              <a:t>“Force majeure” - relieving you from breach if unforeseen events occur</a:t>
            </a:r>
            <a:endParaRPr sz="1800"/>
          </a:p>
          <a:p>
            <a:pPr indent="-342900" lvl="1" marL="914400" rtl="0" algn="l">
              <a:spcBef>
                <a:spcPts val="0"/>
              </a:spcBef>
              <a:spcAft>
                <a:spcPts val="0"/>
              </a:spcAft>
              <a:buClr>
                <a:srgbClr val="434343"/>
              </a:buClr>
              <a:buSzPts val="1800"/>
              <a:buChar char="○"/>
            </a:pPr>
            <a:r>
              <a:rPr lang="en" sz="1800"/>
              <a:t>Clause on how disputes will be resolved </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6"/>
          <p:cNvSpPr txBox="1"/>
          <p:nvPr>
            <p:ph type="title"/>
          </p:nvPr>
        </p:nvSpPr>
        <p:spPr>
          <a:xfrm>
            <a:off x="1303800" y="3522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Commercial Leases </a:t>
            </a:r>
            <a:endParaRPr/>
          </a:p>
        </p:txBody>
      </p:sp>
      <p:sp>
        <p:nvSpPr>
          <p:cNvPr id="490" name="Google Shape;490;p46"/>
          <p:cNvSpPr txBox="1"/>
          <p:nvPr>
            <p:ph idx="1" type="body"/>
          </p:nvPr>
        </p:nvSpPr>
        <p:spPr>
          <a:xfrm>
            <a:off x="1303800" y="1202425"/>
            <a:ext cx="7030500" cy="2541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Not like residential leases - the landlords do not have the same level of responsibility </a:t>
            </a:r>
            <a:endParaRPr sz="1400"/>
          </a:p>
          <a:p>
            <a:pPr indent="-317500" lvl="0" marL="457200" rtl="0" algn="l">
              <a:spcBef>
                <a:spcPts val="0"/>
              </a:spcBef>
              <a:spcAft>
                <a:spcPts val="0"/>
              </a:spcAft>
              <a:buSzPts val="1400"/>
              <a:buChar char="●"/>
            </a:pPr>
            <a:r>
              <a:rPr lang="en" sz="1400"/>
              <a:t>Having a written lease is vital, otherwise rights are very limited </a:t>
            </a:r>
            <a:endParaRPr sz="1400"/>
          </a:p>
          <a:p>
            <a:pPr indent="-317500" lvl="0" marL="457200" marR="0" rtl="0" algn="l">
              <a:lnSpc>
                <a:spcPct val="115000"/>
              </a:lnSpc>
              <a:spcBef>
                <a:spcPts val="0"/>
              </a:spcBef>
              <a:spcAft>
                <a:spcPts val="0"/>
              </a:spcAft>
              <a:buClr>
                <a:schemeClr val="dk2"/>
              </a:buClr>
              <a:buSzPts val="1400"/>
              <a:buFont typeface="Nunito"/>
              <a:buChar char="●"/>
            </a:pPr>
            <a:r>
              <a:rPr lang="en" sz="1400"/>
              <a:t>Basic Terms: </a:t>
            </a:r>
            <a:endParaRPr sz="1400"/>
          </a:p>
          <a:p>
            <a:pPr indent="-317500" lvl="1" marL="914400" rtl="0" algn="l">
              <a:spcBef>
                <a:spcPts val="0"/>
              </a:spcBef>
              <a:spcAft>
                <a:spcPts val="0"/>
              </a:spcAft>
              <a:buSzPts val="1400"/>
              <a:buChar char="○"/>
            </a:pPr>
            <a:r>
              <a:rPr lang="en" sz="1400"/>
              <a:t>Landlord (Lessor) and Tenant (Lessee) </a:t>
            </a:r>
            <a:endParaRPr sz="1400"/>
          </a:p>
          <a:p>
            <a:pPr indent="-317500" lvl="1" marL="914400" rtl="0" algn="l">
              <a:spcBef>
                <a:spcPts val="0"/>
              </a:spcBef>
              <a:spcAft>
                <a:spcPts val="0"/>
              </a:spcAft>
              <a:buSzPts val="1400"/>
              <a:buChar char="○"/>
            </a:pPr>
            <a:r>
              <a:rPr lang="en" sz="1400"/>
              <a:t>Description of the property being leased </a:t>
            </a:r>
            <a:endParaRPr sz="1400"/>
          </a:p>
          <a:p>
            <a:pPr indent="-317500" lvl="1" marL="914400" rtl="0" algn="l">
              <a:spcBef>
                <a:spcPts val="0"/>
              </a:spcBef>
              <a:spcAft>
                <a:spcPts val="0"/>
              </a:spcAft>
              <a:buSzPts val="1400"/>
              <a:buChar char="○"/>
            </a:pPr>
            <a:r>
              <a:rPr lang="en" sz="1400"/>
              <a:t>Rent </a:t>
            </a:r>
            <a:endParaRPr sz="1400"/>
          </a:p>
          <a:p>
            <a:pPr indent="-317500" lvl="2" marL="1371600" rtl="0" algn="l">
              <a:spcBef>
                <a:spcPts val="0"/>
              </a:spcBef>
              <a:spcAft>
                <a:spcPts val="0"/>
              </a:spcAft>
              <a:buSzPts val="1400"/>
              <a:buChar char="■"/>
            </a:pPr>
            <a:r>
              <a:rPr lang="en" sz="1400"/>
              <a:t>Base Rent -What you pay each month </a:t>
            </a:r>
            <a:endParaRPr sz="1400"/>
          </a:p>
          <a:p>
            <a:pPr indent="-317500" lvl="2" marL="1371600" rtl="0" algn="l">
              <a:spcBef>
                <a:spcPts val="0"/>
              </a:spcBef>
              <a:spcAft>
                <a:spcPts val="0"/>
              </a:spcAft>
              <a:buSzPts val="1400"/>
              <a:buChar char="■"/>
            </a:pPr>
            <a:r>
              <a:rPr lang="en" sz="1400"/>
              <a:t>Common area </a:t>
            </a:r>
            <a:r>
              <a:rPr lang="en" sz="1400"/>
              <a:t>Maintenance</a:t>
            </a:r>
            <a:r>
              <a:rPr lang="en" sz="1400"/>
              <a:t> Charges </a:t>
            </a:r>
            <a:endParaRPr sz="1400"/>
          </a:p>
          <a:p>
            <a:pPr indent="-317500" lvl="3" marL="1828800" rtl="0" algn="l">
              <a:spcBef>
                <a:spcPts val="0"/>
              </a:spcBef>
              <a:spcAft>
                <a:spcPts val="0"/>
              </a:spcAft>
              <a:buSzPts val="1400"/>
              <a:buChar char="●"/>
            </a:pPr>
            <a:r>
              <a:rPr lang="en" sz="1400"/>
              <a:t>Management fees, maintenance expenses for the building and grounds, and utilities of the building</a:t>
            </a:r>
            <a:endParaRPr sz="1400"/>
          </a:p>
          <a:p>
            <a:pPr indent="-317500" lvl="1" marL="914400" rtl="0" algn="l">
              <a:spcBef>
                <a:spcPts val="0"/>
              </a:spcBef>
              <a:spcAft>
                <a:spcPts val="0"/>
              </a:spcAft>
              <a:buSzPts val="1400"/>
              <a:buChar char="○"/>
            </a:pPr>
            <a:r>
              <a:rPr lang="en" sz="1400"/>
              <a:t>Term: How long is the lease for?</a:t>
            </a:r>
            <a:endParaRPr sz="1400"/>
          </a:p>
          <a:p>
            <a:pPr indent="-317500" lvl="2" marL="1371600" rtl="0" algn="l">
              <a:spcBef>
                <a:spcPts val="0"/>
              </a:spcBef>
              <a:spcAft>
                <a:spcPts val="0"/>
              </a:spcAft>
              <a:buSzPts val="1400"/>
              <a:buChar char="■"/>
            </a:pPr>
            <a:r>
              <a:rPr lang="en" sz="1400"/>
              <a:t>Tip: Agree on rent of formula to calculate rent for extended terms, generally better for tenant to have shorter term with more extension rights  </a:t>
            </a:r>
            <a:endParaRPr sz="1400"/>
          </a:p>
          <a:p>
            <a:pPr indent="0" lvl="0" marL="1828800" rtl="0" algn="l">
              <a:spcBef>
                <a:spcPts val="1600"/>
              </a:spcBef>
              <a:spcAft>
                <a:spcPts val="1600"/>
              </a:spcAft>
              <a:buNone/>
            </a:pPr>
            <a:r>
              <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Commercial Leases (other issues) </a:t>
            </a:r>
            <a:endParaRPr/>
          </a:p>
        </p:txBody>
      </p:sp>
      <p:sp>
        <p:nvSpPr>
          <p:cNvPr id="496" name="Google Shape;496;p47"/>
          <p:cNvSpPr txBox="1"/>
          <p:nvPr>
            <p:ph idx="1" type="body"/>
          </p:nvPr>
        </p:nvSpPr>
        <p:spPr>
          <a:xfrm>
            <a:off x="1303800" y="1832400"/>
            <a:ext cx="7030500" cy="254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Does the lease permit your planned use? </a:t>
            </a:r>
            <a:endParaRPr sz="1600"/>
          </a:p>
          <a:p>
            <a:pPr indent="-330200" lvl="1" marL="914400" rtl="0" algn="l">
              <a:spcBef>
                <a:spcPts val="0"/>
              </a:spcBef>
              <a:spcAft>
                <a:spcPts val="0"/>
              </a:spcAft>
              <a:buSzPts val="1600"/>
              <a:buChar char="○"/>
            </a:pPr>
            <a:r>
              <a:rPr lang="en" sz="1600"/>
              <a:t>Tenants should try and make the “use” provision as broad as possible to allow for flexibility </a:t>
            </a:r>
            <a:endParaRPr sz="1600"/>
          </a:p>
          <a:p>
            <a:pPr indent="-330200" lvl="1" marL="914400" rtl="0" algn="l">
              <a:spcBef>
                <a:spcPts val="0"/>
              </a:spcBef>
              <a:spcAft>
                <a:spcPts val="0"/>
              </a:spcAft>
              <a:buSzPts val="1600"/>
              <a:buChar char="○"/>
            </a:pPr>
            <a:r>
              <a:rPr lang="en" sz="1600"/>
              <a:t>Often tenants are required to obtain landlord permission for a change of use, so want to make it as flexible as possible </a:t>
            </a:r>
            <a:endParaRPr sz="1600"/>
          </a:p>
          <a:p>
            <a:pPr indent="-330200" lvl="0" marL="457200" rtl="0" algn="l">
              <a:spcBef>
                <a:spcPts val="0"/>
              </a:spcBef>
              <a:spcAft>
                <a:spcPts val="0"/>
              </a:spcAft>
              <a:buSzPts val="1600"/>
              <a:buChar char="●"/>
            </a:pPr>
            <a:r>
              <a:rPr lang="en" sz="1600"/>
              <a:t>Assignment and subletting - restrictions and limitations: Tenant should seek the ability to sublet without Landlord’s consent</a:t>
            </a:r>
            <a:endParaRPr sz="1600"/>
          </a:p>
          <a:p>
            <a:pPr indent="-330200" lvl="1" marL="914400" rtl="0" algn="l">
              <a:spcBef>
                <a:spcPts val="0"/>
              </a:spcBef>
              <a:spcAft>
                <a:spcPts val="0"/>
              </a:spcAft>
              <a:buSzPts val="1600"/>
              <a:buChar char="○"/>
            </a:pPr>
            <a:r>
              <a:rPr lang="en" sz="1600"/>
              <a:t>Where Landlord’s consent is required, make sure that it cannot be unreasonably withheld. </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48"/>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Activity 4: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a:t>Work with your group to discuss what, if any, contracts the business should have </a:t>
            </a:r>
            <a:endParaRPr b="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49"/>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Employment Law </a:t>
            </a:r>
            <a:r>
              <a:rPr lang="en"/>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Employees vs. Independent Contractors </a:t>
            </a:r>
            <a:endParaRPr>
              <a:solidFill>
                <a:srgbClr val="434343"/>
              </a:solidFill>
            </a:endParaRPr>
          </a:p>
        </p:txBody>
      </p:sp>
      <p:sp>
        <p:nvSpPr>
          <p:cNvPr id="512" name="Google Shape;512;p50"/>
          <p:cNvSpPr txBox="1"/>
          <p:nvPr>
            <p:ph idx="1" type="body"/>
          </p:nvPr>
        </p:nvSpPr>
        <p:spPr>
          <a:xfrm>
            <a:off x="1303800" y="1761450"/>
            <a:ext cx="3430500" cy="2541600"/>
          </a:xfrm>
          <a:prstGeom prst="rect">
            <a:avLst/>
          </a:prstGeom>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2400">
                <a:solidFill>
                  <a:srgbClr val="434343"/>
                </a:solidFill>
              </a:rPr>
              <a:t>Employees</a:t>
            </a:r>
            <a:r>
              <a:rPr lang="en" sz="2400">
                <a:solidFill>
                  <a:srgbClr val="434343"/>
                </a:solidFill>
                <a:highlight>
                  <a:schemeClr val="accent4"/>
                </a:highlight>
              </a:rPr>
              <a:t> </a:t>
            </a:r>
            <a:endParaRPr sz="2400">
              <a:solidFill>
                <a:srgbClr val="434343"/>
              </a:solidFill>
              <a:highlight>
                <a:schemeClr val="accent4"/>
              </a:highlight>
            </a:endParaRPr>
          </a:p>
          <a:p>
            <a:pPr indent="-317500" lvl="0" marL="457200" rtl="0" algn="l">
              <a:lnSpc>
                <a:spcPct val="200000"/>
              </a:lnSpc>
              <a:spcBef>
                <a:spcPts val="1600"/>
              </a:spcBef>
              <a:spcAft>
                <a:spcPts val="0"/>
              </a:spcAft>
              <a:buClr>
                <a:srgbClr val="434343"/>
              </a:buClr>
              <a:buSzPts val="1400"/>
              <a:buChar char="●"/>
            </a:pPr>
            <a:r>
              <a:rPr lang="en" sz="1400"/>
              <a:t>Services at your direction </a:t>
            </a:r>
            <a:endParaRPr sz="1400"/>
          </a:p>
          <a:p>
            <a:pPr indent="-317500" lvl="0" marL="457200" rtl="0" algn="l">
              <a:lnSpc>
                <a:spcPct val="200000"/>
              </a:lnSpc>
              <a:spcBef>
                <a:spcPts val="0"/>
              </a:spcBef>
              <a:spcAft>
                <a:spcPts val="0"/>
              </a:spcAft>
              <a:buClr>
                <a:srgbClr val="434343"/>
              </a:buClr>
              <a:buSzPts val="1400"/>
              <a:buChar char="●"/>
            </a:pPr>
            <a:r>
              <a:rPr lang="en" sz="1400"/>
              <a:t>Company </a:t>
            </a:r>
            <a:r>
              <a:rPr lang="en" sz="1400" u="sng"/>
              <a:t>must</a:t>
            </a:r>
            <a:r>
              <a:rPr lang="en" sz="1400"/>
              <a:t> pay benefits </a:t>
            </a:r>
            <a:endParaRPr sz="1400"/>
          </a:p>
          <a:p>
            <a:pPr indent="-317500" lvl="0" marL="457200" rtl="0" algn="l">
              <a:lnSpc>
                <a:spcPct val="200000"/>
              </a:lnSpc>
              <a:spcBef>
                <a:spcPts val="0"/>
              </a:spcBef>
              <a:spcAft>
                <a:spcPts val="0"/>
              </a:spcAft>
              <a:buClr>
                <a:srgbClr val="434343"/>
              </a:buClr>
              <a:buSzPts val="1400"/>
              <a:buChar char="●"/>
            </a:pPr>
            <a:r>
              <a:rPr lang="en" sz="1400"/>
              <a:t>Company </a:t>
            </a:r>
            <a:r>
              <a:rPr lang="en" sz="1400" u="sng"/>
              <a:t>must</a:t>
            </a:r>
            <a:r>
              <a:rPr lang="en" sz="1400"/>
              <a:t> withhold taxes and provide a W-2 </a:t>
            </a:r>
            <a:endParaRPr sz="1400"/>
          </a:p>
        </p:txBody>
      </p:sp>
      <p:sp>
        <p:nvSpPr>
          <p:cNvPr id="513" name="Google Shape;513;p50"/>
          <p:cNvSpPr txBox="1"/>
          <p:nvPr>
            <p:ph idx="2" type="body"/>
          </p:nvPr>
        </p:nvSpPr>
        <p:spPr>
          <a:xfrm>
            <a:off x="4903650" y="1761450"/>
            <a:ext cx="34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434343"/>
                </a:solidFill>
              </a:rPr>
              <a:t>Independent Contractor</a:t>
            </a:r>
            <a:r>
              <a:rPr lang="en" sz="2400">
                <a:solidFill>
                  <a:srgbClr val="000000"/>
                </a:solidFill>
              </a:rPr>
              <a:t> </a:t>
            </a:r>
            <a:endParaRPr sz="2400">
              <a:solidFill>
                <a:srgbClr val="000000"/>
              </a:solidFill>
            </a:endParaRPr>
          </a:p>
          <a:p>
            <a:pPr indent="-317500" lvl="0" marL="457200" rtl="0" algn="l">
              <a:lnSpc>
                <a:spcPct val="200000"/>
              </a:lnSpc>
              <a:spcBef>
                <a:spcPts val="1600"/>
              </a:spcBef>
              <a:spcAft>
                <a:spcPts val="0"/>
              </a:spcAft>
              <a:buClr>
                <a:srgbClr val="434343"/>
              </a:buClr>
              <a:buSzPts val="1400"/>
              <a:buChar char="●"/>
            </a:pPr>
            <a:r>
              <a:rPr lang="en" sz="1400"/>
              <a:t>Company controls the </a:t>
            </a:r>
            <a:r>
              <a:rPr lang="en" sz="1400" u="sng"/>
              <a:t>result</a:t>
            </a:r>
            <a:r>
              <a:rPr lang="en" sz="1400"/>
              <a:t> of the work, but not the means or method </a:t>
            </a:r>
            <a:endParaRPr sz="1400"/>
          </a:p>
          <a:p>
            <a:pPr indent="-317500" lvl="0" marL="457200" rtl="0" algn="l">
              <a:lnSpc>
                <a:spcPct val="200000"/>
              </a:lnSpc>
              <a:spcBef>
                <a:spcPts val="0"/>
              </a:spcBef>
              <a:spcAft>
                <a:spcPts val="0"/>
              </a:spcAft>
              <a:buClr>
                <a:srgbClr val="434343"/>
              </a:buClr>
              <a:buSzPts val="1400"/>
              <a:buChar char="●"/>
            </a:pPr>
            <a:r>
              <a:rPr lang="en" sz="1400"/>
              <a:t>Company provides a 1099, </a:t>
            </a:r>
            <a:r>
              <a:rPr lang="en" sz="1400" u="sng"/>
              <a:t>not</a:t>
            </a:r>
            <a:r>
              <a:rPr lang="en" sz="1400"/>
              <a:t> a W-2 </a:t>
            </a:r>
            <a:endParaRPr sz="1400"/>
          </a:p>
          <a:p>
            <a:pPr indent="-342900" lvl="0" marL="457200" rtl="0" algn="l">
              <a:lnSpc>
                <a:spcPct val="200000"/>
              </a:lnSpc>
              <a:spcBef>
                <a:spcPts val="0"/>
              </a:spcBef>
              <a:spcAft>
                <a:spcPts val="0"/>
              </a:spcAft>
              <a:buClr>
                <a:srgbClr val="434343"/>
              </a:buClr>
              <a:buSzPts val="1800"/>
              <a:buFont typeface="Josefin Slab"/>
              <a:buChar char="●"/>
            </a:pPr>
            <a:r>
              <a:rPr lang="en" sz="1400"/>
              <a:t>No withholdings from paycheck</a:t>
            </a:r>
            <a:r>
              <a:rPr lang="en" sz="1800">
                <a:latin typeface="Josefin Slab"/>
                <a:ea typeface="Josefin Slab"/>
                <a:cs typeface="Josefin Slab"/>
                <a:sym typeface="Josefin Slab"/>
              </a:rPr>
              <a:t> </a:t>
            </a:r>
            <a:endParaRPr sz="1800">
              <a:latin typeface="Josefin Slab"/>
              <a:ea typeface="Josefin Slab"/>
              <a:cs typeface="Josefin Slab"/>
              <a:sym typeface="Josefin Slab"/>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51"/>
          <p:cNvSpPr txBox="1"/>
          <p:nvPr>
            <p:ph type="title"/>
          </p:nvPr>
        </p:nvSpPr>
        <p:spPr>
          <a:xfrm>
            <a:off x="1499525" y="373150"/>
            <a:ext cx="3216000" cy="75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Dangers of Misclassification </a:t>
            </a:r>
            <a:endParaRPr/>
          </a:p>
        </p:txBody>
      </p:sp>
      <p:sp>
        <p:nvSpPr>
          <p:cNvPr id="519" name="Google Shape;519;p51"/>
          <p:cNvSpPr txBox="1"/>
          <p:nvPr>
            <p:ph idx="1" type="body"/>
          </p:nvPr>
        </p:nvSpPr>
        <p:spPr>
          <a:xfrm>
            <a:off x="356525" y="1568900"/>
            <a:ext cx="45405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Misclassifying employees under any of the laws can subject a business to:</a:t>
            </a:r>
            <a:endParaRPr>
              <a:solidFill>
                <a:srgbClr val="434343"/>
              </a:solidFill>
            </a:endParaRPr>
          </a:p>
          <a:p>
            <a:pPr indent="-304800" lvl="0" marL="457200" rtl="0" algn="l">
              <a:lnSpc>
                <a:spcPct val="150000"/>
              </a:lnSpc>
              <a:spcBef>
                <a:spcPts val="1600"/>
              </a:spcBef>
              <a:spcAft>
                <a:spcPts val="0"/>
              </a:spcAft>
              <a:buClr>
                <a:srgbClr val="000000"/>
              </a:buClr>
              <a:buSzPts val="1200"/>
              <a:buChar char="●"/>
            </a:pPr>
            <a:r>
              <a:rPr lang="en" sz="1200"/>
              <a:t>Income tax liability for money that should have been withheld</a:t>
            </a:r>
            <a:endParaRPr sz="1200"/>
          </a:p>
          <a:p>
            <a:pPr indent="-304800" lvl="0" marL="457200" rtl="0" algn="l">
              <a:lnSpc>
                <a:spcPct val="150000"/>
              </a:lnSpc>
              <a:spcBef>
                <a:spcPts val="0"/>
              </a:spcBef>
              <a:spcAft>
                <a:spcPts val="0"/>
              </a:spcAft>
              <a:buClr>
                <a:srgbClr val="000000"/>
              </a:buClr>
              <a:buSzPts val="1200"/>
              <a:buChar char="●"/>
            </a:pPr>
            <a:r>
              <a:rPr lang="en" sz="1200"/>
              <a:t>Employer FICA and FUTA contributions </a:t>
            </a:r>
            <a:endParaRPr sz="1200"/>
          </a:p>
          <a:p>
            <a:pPr indent="-304800" lvl="0" marL="457200" rtl="0" algn="l">
              <a:lnSpc>
                <a:spcPct val="150000"/>
              </a:lnSpc>
              <a:spcBef>
                <a:spcPts val="0"/>
              </a:spcBef>
              <a:spcAft>
                <a:spcPts val="0"/>
              </a:spcAft>
              <a:buClr>
                <a:srgbClr val="000000"/>
              </a:buClr>
              <a:buSzPts val="1200"/>
              <a:buChar char="●"/>
            </a:pPr>
            <a:r>
              <a:rPr lang="en" sz="1200"/>
              <a:t>Overtime and other wage claim liability</a:t>
            </a:r>
            <a:endParaRPr sz="1200"/>
          </a:p>
          <a:p>
            <a:pPr indent="-304800" lvl="0" marL="457200" rtl="0" algn="l">
              <a:lnSpc>
                <a:spcPct val="150000"/>
              </a:lnSpc>
              <a:spcBef>
                <a:spcPts val="0"/>
              </a:spcBef>
              <a:spcAft>
                <a:spcPts val="0"/>
              </a:spcAft>
              <a:buClr>
                <a:srgbClr val="000000"/>
              </a:buClr>
              <a:buSzPts val="1200"/>
              <a:buChar char="●"/>
            </a:pPr>
            <a:r>
              <a:rPr lang="en" sz="1200"/>
              <a:t>State unemployment Insurance payments</a:t>
            </a:r>
            <a:endParaRPr sz="1200"/>
          </a:p>
          <a:p>
            <a:pPr indent="-304800" lvl="0" marL="457200" rtl="0" algn="l">
              <a:lnSpc>
                <a:spcPct val="150000"/>
              </a:lnSpc>
              <a:spcBef>
                <a:spcPts val="0"/>
              </a:spcBef>
              <a:spcAft>
                <a:spcPts val="0"/>
              </a:spcAft>
              <a:buClr>
                <a:srgbClr val="000000"/>
              </a:buClr>
              <a:buSzPts val="1200"/>
              <a:buChar char="●"/>
            </a:pPr>
            <a:r>
              <a:rPr lang="en" sz="1200"/>
              <a:t>Workers Comp Insurance premiums and liability for workplace injuries  </a:t>
            </a:r>
            <a:endParaRPr sz="1200"/>
          </a:p>
          <a:p>
            <a:pPr indent="-304800" lvl="0" marL="457200" rtl="0" algn="l">
              <a:lnSpc>
                <a:spcPct val="150000"/>
              </a:lnSpc>
              <a:spcBef>
                <a:spcPts val="0"/>
              </a:spcBef>
              <a:spcAft>
                <a:spcPts val="0"/>
              </a:spcAft>
              <a:buClr>
                <a:srgbClr val="000000"/>
              </a:buClr>
              <a:buSzPts val="1200"/>
              <a:buChar char="●"/>
            </a:pPr>
            <a:r>
              <a:rPr lang="en" sz="1200"/>
              <a:t>Benefits under existing employee benefit plans </a:t>
            </a:r>
            <a:endParaRPr sz="1200"/>
          </a:p>
          <a:p>
            <a:pPr indent="-304800" lvl="0" marL="457200" rtl="0" algn="l">
              <a:lnSpc>
                <a:spcPct val="150000"/>
              </a:lnSpc>
              <a:spcBef>
                <a:spcPts val="0"/>
              </a:spcBef>
              <a:spcAft>
                <a:spcPts val="0"/>
              </a:spcAft>
              <a:buClr>
                <a:srgbClr val="000000"/>
              </a:buClr>
              <a:buSzPts val="1200"/>
              <a:buChar char="●"/>
            </a:pPr>
            <a:r>
              <a:rPr lang="en" sz="1200"/>
              <a:t>Civil and Criminal penalties</a:t>
            </a:r>
            <a:endParaRPr sz="1200"/>
          </a:p>
        </p:txBody>
      </p:sp>
      <p:pic>
        <p:nvPicPr>
          <p:cNvPr id="520" name="Google Shape;520;p51"/>
          <p:cNvPicPr preferRelativeResize="0"/>
          <p:nvPr/>
        </p:nvPicPr>
        <p:blipFill>
          <a:blip r:embed="rId3">
            <a:alphaModFix/>
          </a:blip>
          <a:stretch>
            <a:fillRect/>
          </a:stretch>
        </p:blipFill>
        <p:spPr>
          <a:xfrm>
            <a:off x="5067625" y="815100"/>
            <a:ext cx="3753899" cy="3753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Default Business Structure: </a:t>
            </a:r>
            <a:r>
              <a:rPr lang="en" sz="2000"/>
              <a:t>Sole Proprietorship</a:t>
            </a:r>
            <a:endParaRPr sz="2000"/>
          </a:p>
          <a:p>
            <a:pPr indent="0" lvl="0" marL="0" rtl="0" algn="ctr">
              <a:spcBef>
                <a:spcPts val="0"/>
              </a:spcBef>
              <a:spcAft>
                <a:spcPts val="0"/>
              </a:spcAft>
              <a:buNone/>
            </a:pPr>
            <a:r>
              <a:rPr lang="en"/>
              <a:t> </a:t>
            </a:r>
            <a:endParaRPr/>
          </a:p>
        </p:txBody>
      </p:sp>
      <p:sp>
        <p:nvSpPr>
          <p:cNvPr id="294" name="Google Shape;294;p16"/>
          <p:cNvSpPr txBox="1"/>
          <p:nvPr>
            <p:ph idx="1" type="body"/>
          </p:nvPr>
        </p:nvSpPr>
        <p:spPr>
          <a:xfrm>
            <a:off x="1303800" y="1351750"/>
            <a:ext cx="7030500" cy="254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Default status for individual conducting business </a:t>
            </a:r>
            <a:endParaRPr sz="1600"/>
          </a:p>
          <a:p>
            <a:pPr indent="-330200" lvl="0" marL="457200" rtl="0" algn="l">
              <a:spcBef>
                <a:spcPts val="0"/>
              </a:spcBef>
              <a:spcAft>
                <a:spcPts val="0"/>
              </a:spcAft>
              <a:buSzPts val="1600"/>
              <a:buChar char="●"/>
            </a:pPr>
            <a:r>
              <a:rPr lang="en" sz="1600"/>
              <a:t>Owner and business are one and the same </a:t>
            </a:r>
            <a:endParaRPr sz="1600"/>
          </a:p>
          <a:p>
            <a:pPr indent="-330200" lvl="0" marL="457200" rtl="0" algn="l">
              <a:spcBef>
                <a:spcPts val="0"/>
              </a:spcBef>
              <a:spcAft>
                <a:spcPts val="0"/>
              </a:spcAft>
              <a:buSzPts val="1600"/>
              <a:buChar char="●"/>
            </a:pPr>
            <a:r>
              <a:rPr lang="en" sz="1600"/>
              <a:t>Owner alone has control and decision making authority </a:t>
            </a:r>
            <a:endParaRPr sz="1600"/>
          </a:p>
          <a:p>
            <a:pPr indent="-330200" lvl="0" marL="457200" rtl="0" algn="l">
              <a:spcBef>
                <a:spcPts val="0"/>
              </a:spcBef>
              <a:spcAft>
                <a:spcPts val="0"/>
              </a:spcAft>
              <a:buSzPts val="1600"/>
              <a:buChar char="●"/>
            </a:pPr>
            <a:r>
              <a:rPr lang="en" sz="1600"/>
              <a:t>The business is not a separate entity for tax purposes </a:t>
            </a:r>
            <a:endParaRPr sz="1600"/>
          </a:p>
          <a:p>
            <a:pPr indent="-330200" lvl="1" marL="914400" rtl="0" algn="l">
              <a:spcBef>
                <a:spcPts val="0"/>
              </a:spcBef>
              <a:spcAft>
                <a:spcPts val="0"/>
              </a:spcAft>
              <a:buSzPts val="1600"/>
              <a:buChar char="○"/>
            </a:pPr>
            <a:r>
              <a:rPr lang="en" sz="1600"/>
              <a:t>Income is taxed to the owner in the year that the business received it </a:t>
            </a:r>
            <a:endParaRPr sz="1600"/>
          </a:p>
          <a:p>
            <a:pPr indent="-330200" lvl="0" marL="457200" rtl="0" algn="l">
              <a:spcBef>
                <a:spcPts val="0"/>
              </a:spcBef>
              <a:spcAft>
                <a:spcPts val="0"/>
              </a:spcAft>
              <a:buSzPts val="1600"/>
              <a:buChar char="●"/>
            </a:pPr>
            <a:r>
              <a:rPr lang="en" sz="1600"/>
              <a:t>Pro </a:t>
            </a:r>
            <a:endParaRPr sz="1600"/>
          </a:p>
          <a:p>
            <a:pPr indent="-330200" lvl="1" marL="914400" rtl="0" algn="l">
              <a:spcBef>
                <a:spcPts val="0"/>
              </a:spcBef>
              <a:spcAft>
                <a:spcPts val="0"/>
              </a:spcAft>
              <a:buSzPts val="1600"/>
              <a:buChar char="○"/>
            </a:pPr>
            <a:r>
              <a:rPr lang="en" sz="1600"/>
              <a:t>Few Formalities</a:t>
            </a:r>
            <a:endParaRPr sz="1600"/>
          </a:p>
          <a:p>
            <a:pPr indent="-330200" lvl="0" marL="457200" rtl="0" algn="l">
              <a:spcBef>
                <a:spcPts val="0"/>
              </a:spcBef>
              <a:spcAft>
                <a:spcPts val="0"/>
              </a:spcAft>
              <a:buSzPts val="1600"/>
              <a:buChar char="●"/>
            </a:pPr>
            <a:r>
              <a:rPr lang="en" sz="1600"/>
              <a:t>Cons </a:t>
            </a:r>
            <a:endParaRPr sz="1600"/>
          </a:p>
          <a:p>
            <a:pPr indent="-330200" lvl="1" marL="914400" rtl="0" algn="l">
              <a:spcBef>
                <a:spcPts val="0"/>
              </a:spcBef>
              <a:spcAft>
                <a:spcPts val="0"/>
              </a:spcAft>
              <a:buSzPts val="1600"/>
              <a:buChar char="○"/>
            </a:pPr>
            <a:r>
              <a:rPr lang="en" sz="1600"/>
              <a:t>Unlimited personal liability </a:t>
            </a:r>
            <a:endParaRPr sz="1600"/>
          </a:p>
          <a:p>
            <a:pPr indent="-330200" lvl="1" marL="914400" rtl="0" algn="l">
              <a:spcBef>
                <a:spcPts val="0"/>
              </a:spcBef>
              <a:spcAft>
                <a:spcPts val="0"/>
              </a:spcAft>
              <a:buSzPts val="1600"/>
              <a:buChar char="○"/>
            </a:pPr>
            <a:r>
              <a:rPr lang="en" sz="1600"/>
              <a:t>Business terminates upon the owner’s death - can not transfer ownership </a:t>
            </a:r>
            <a:endParaRPr sz="1600"/>
          </a:p>
          <a:p>
            <a:pPr indent="0" lvl="0" marL="457200" rtl="0" algn="l">
              <a:spcBef>
                <a:spcPts val="1600"/>
              </a:spcBef>
              <a:spcAft>
                <a:spcPts val="1600"/>
              </a:spcAft>
              <a:buNone/>
            </a:pPr>
            <a:r>
              <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2"/>
          <p:cNvSpPr txBox="1"/>
          <p:nvPr>
            <p:ph type="title"/>
          </p:nvPr>
        </p:nvSpPr>
        <p:spPr>
          <a:xfrm>
            <a:off x="1303800" y="721825"/>
            <a:ext cx="3430500" cy="7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Unpaid Interns</a:t>
            </a:r>
            <a:endParaRPr/>
          </a:p>
        </p:txBody>
      </p:sp>
      <p:sp>
        <p:nvSpPr>
          <p:cNvPr id="526" name="Google Shape;526;p52"/>
          <p:cNvSpPr txBox="1"/>
          <p:nvPr>
            <p:ph idx="2" type="body"/>
          </p:nvPr>
        </p:nvSpPr>
        <p:spPr>
          <a:xfrm>
            <a:off x="1242000" y="1658775"/>
            <a:ext cx="6523800" cy="2778900"/>
          </a:xfrm>
          <a:prstGeom prst="rect">
            <a:avLst/>
          </a:prstGeom>
        </p:spPr>
        <p:txBody>
          <a:bodyPr anchorCtr="0" anchor="t" bIns="91425" lIns="91425" spcFirstLastPara="1" rIns="91425" wrap="square" tIns="91425">
            <a:noAutofit/>
          </a:bodyPr>
          <a:lstStyle/>
          <a:p>
            <a:pPr indent="-279400" lvl="0" marL="342900" rtl="0" algn="l">
              <a:lnSpc>
                <a:spcPct val="115000"/>
              </a:lnSpc>
              <a:spcBef>
                <a:spcPts val="0"/>
              </a:spcBef>
              <a:spcAft>
                <a:spcPts val="0"/>
              </a:spcAft>
              <a:buClr>
                <a:srgbClr val="434343"/>
              </a:buClr>
              <a:buSzPts val="1800"/>
              <a:buFont typeface="Source Code Pro"/>
              <a:buChar char="●"/>
            </a:pPr>
            <a:r>
              <a:rPr lang="en" sz="1800" u="sng">
                <a:solidFill>
                  <a:schemeClr val="dk2"/>
                </a:solidFill>
              </a:rPr>
              <a:t>Generally</a:t>
            </a:r>
            <a:r>
              <a:rPr lang="en" sz="1800">
                <a:solidFill>
                  <a:schemeClr val="dk2"/>
                </a:solidFill>
              </a:rPr>
              <a:t>:  A company must compensate any worker who performs services for the business</a:t>
            </a:r>
            <a:endParaRPr sz="1800">
              <a:solidFill>
                <a:schemeClr val="dk2"/>
              </a:solidFill>
            </a:endParaRPr>
          </a:p>
          <a:p>
            <a:pPr indent="0" lvl="0" marL="0" rtl="0" algn="l">
              <a:lnSpc>
                <a:spcPct val="115000"/>
              </a:lnSpc>
              <a:spcBef>
                <a:spcPts val="0"/>
              </a:spcBef>
              <a:spcAft>
                <a:spcPts val="0"/>
              </a:spcAft>
              <a:buNone/>
            </a:pPr>
            <a:r>
              <a:t/>
            </a:r>
            <a:endParaRPr sz="1800">
              <a:solidFill>
                <a:schemeClr val="dk2"/>
              </a:solidFill>
            </a:endParaRPr>
          </a:p>
          <a:p>
            <a:pPr indent="-279400" lvl="0" marL="342900" rtl="0" algn="l">
              <a:lnSpc>
                <a:spcPct val="115000"/>
              </a:lnSpc>
              <a:spcBef>
                <a:spcPts val="560"/>
              </a:spcBef>
              <a:spcAft>
                <a:spcPts val="0"/>
              </a:spcAft>
              <a:buClr>
                <a:srgbClr val="434343"/>
              </a:buClr>
              <a:buSzPts val="1800"/>
              <a:buFont typeface="Source Code Pro"/>
              <a:buChar char="●"/>
            </a:pPr>
            <a:r>
              <a:rPr lang="en" sz="1800" u="sng">
                <a:solidFill>
                  <a:schemeClr val="dk2"/>
                </a:solidFill>
              </a:rPr>
              <a:t>Limited exception</a:t>
            </a:r>
            <a:r>
              <a:rPr lang="en" sz="1800">
                <a:solidFill>
                  <a:schemeClr val="dk2"/>
                </a:solidFill>
              </a:rPr>
              <a:t>: Certain training programs in charitable, educational, or religious institutions.</a:t>
            </a:r>
            <a:endParaRPr sz="1800">
              <a:solidFill>
                <a:schemeClr val="dk2"/>
              </a:solidFill>
            </a:endParaRPr>
          </a:p>
          <a:p>
            <a:pPr indent="0" lvl="0" marL="0" rtl="0" algn="l">
              <a:lnSpc>
                <a:spcPct val="115000"/>
              </a:lnSpc>
              <a:spcBef>
                <a:spcPts val="560"/>
              </a:spcBef>
              <a:spcAft>
                <a:spcPts val="0"/>
              </a:spcAft>
              <a:buNone/>
            </a:pPr>
            <a:r>
              <a:t/>
            </a:r>
            <a:endParaRPr sz="1800">
              <a:solidFill>
                <a:schemeClr val="dk2"/>
              </a:solidFill>
            </a:endParaRPr>
          </a:p>
          <a:p>
            <a:pPr indent="-279400" lvl="0" marL="342900" rtl="0" algn="l">
              <a:lnSpc>
                <a:spcPct val="115000"/>
              </a:lnSpc>
              <a:spcBef>
                <a:spcPts val="560"/>
              </a:spcBef>
              <a:spcAft>
                <a:spcPts val="0"/>
              </a:spcAft>
              <a:buClr>
                <a:srgbClr val="434343"/>
              </a:buClr>
              <a:buSzPts val="1800"/>
              <a:buFont typeface="Nunito"/>
              <a:buChar char="●"/>
            </a:pPr>
            <a:r>
              <a:rPr lang="en" sz="1800">
                <a:solidFill>
                  <a:schemeClr val="dk2"/>
                </a:solidFill>
              </a:rPr>
              <a:t>Applies to both for-profit and non-profit companies</a:t>
            </a:r>
            <a:endParaRPr sz="18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Employment Applications</a:t>
            </a:r>
            <a:endParaRPr>
              <a:solidFill>
                <a:srgbClr val="434343"/>
              </a:solidFill>
            </a:endParaRPr>
          </a:p>
        </p:txBody>
      </p:sp>
      <p:sp>
        <p:nvSpPr>
          <p:cNvPr id="532" name="Google Shape;532;p53"/>
          <p:cNvSpPr txBox="1"/>
          <p:nvPr>
            <p:ph idx="1" type="body"/>
          </p:nvPr>
        </p:nvSpPr>
        <p:spPr>
          <a:xfrm>
            <a:off x="1303800" y="1474575"/>
            <a:ext cx="7030500" cy="2541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434343"/>
              </a:buClr>
              <a:buSzPts val="1400"/>
              <a:buChar char="●"/>
            </a:pPr>
            <a:r>
              <a:rPr lang="en" sz="1400"/>
              <a:t>Not required</a:t>
            </a:r>
            <a:endParaRPr sz="1400"/>
          </a:p>
          <a:p>
            <a:pPr indent="-317500" lvl="0" marL="457200" rtl="0" algn="l">
              <a:lnSpc>
                <a:spcPct val="150000"/>
              </a:lnSpc>
              <a:spcBef>
                <a:spcPts val="0"/>
              </a:spcBef>
              <a:spcAft>
                <a:spcPts val="0"/>
              </a:spcAft>
              <a:buClr>
                <a:srgbClr val="434343"/>
              </a:buClr>
              <a:buSzPts val="1400"/>
              <a:buChar char="●"/>
            </a:pPr>
            <a:r>
              <a:rPr lang="en" sz="1400" u="sng"/>
              <a:t>But</a:t>
            </a:r>
            <a:r>
              <a:rPr lang="en" sz="1400"/>
              <a:t>, if used there are requirements: </a:t>
            </a:r>
            <a:endParaRPr sz="1400"/>
          </a:p>
          <a:p>
            <a:pPr indent="-298450" lvl="1" marL="914400" rtl="0" algn="l">
              <a:lnSpc>
                <a:spcPct val="150000"/>
              </a:lnSpc>
              <a:spcBef>
                <a:spcPts val="400"/>
              </a:spcBef>
              <a:spcAft>
                <a:spcPts val="0"/>
              </a:spcAft>
              <a:buClr>
                <a:srgbClr val="434343"/>
              </a:buClr>
              <a:buSzPts val="1100"/>
              <a:buChar char="○"/>
            </a:pPr>
            <a:r>
              <a:rPr lang="en"/>
              <a:t>If asking about work history, must state that applicant can include verifiable volunteer work</a:t>
            </a:r>
            <a:endParaRPr/>
          </a:p>
          <a:p>
            <a:pPr indent="-298450" lvl="1" marL="914400" rtl="0" algn="l">
              <a:lnSpc>
                <a:spcPct val="150000"/>
              </a:lnSpc>
              <a:spcBef>
                <a:spcPts val="400"/>
              </a:spcBef>
              <a:spcAft>
                <a:spcPts val="0"/>
              </a:spcAft>
              <a:buClr>
                <a:srgbClr val="434343"/>
              </a:buClr>
              <a:buSzPts val="1100"/>
              <a:buChar char="○"/>
            </a:pPr>
            <a:r>
              <a:rPr lang="en" u="sng"/>
              <a:t>Do not</a:t>
            </a:r>
            <a:r>
              <a:rPr lang="en"/>
              <a:t> ask about race, national origin, color, gender, sexual orientation, gender identity, ancestry, religion or age</a:t>
            </a:r>
            <a:endParaRPr/>
          </a:p>
          <a:p>
            <a:pPr indent="-298450" lvl="2" marL="1371600" rtl="0" algn="l">
              <a:lnSpc>
                <a:spcPct val="150000"/>
              </a:lnSpc>
              <a:spcBef>
                <a:spcPts val="320"/>
              </a:spcBef>
              <a:spcAft>
                <a:spcPts val="0"/>
              </a:spcAft>
              <a:buClr>
                <a:srgbClr val="434343"/>
              </a:buClr>
              <a:buSzPts val="1100"/>
              <a:buChar char="■"/>
            </a:pPr>
            <a:r>
              <a:rPr lang="en"/>
              <a:t>Age exception: May inquire whether applicant is under 18</a:t>
            </a:r>
            <a:endParaRPr/>
          </a:p>
          <a:p>
            <a:pPr indent="-317500" lvl="0" marL="457200" rtl="0" algn="l">
              <a:lnSpc>
                <a:spcPct val="150000"/>
              </a:lnSpc>
              <a:spcBef>
                <a:spcPts val="0"/>
              </a:spcBef>
              <a:spcAft>
                <a:spcPts val="0"/>
              </a:spcAft>
              <a:buClr>
                <a:srgbClr val="434343"/>
              </a:buClr>
              <a:buSzPts val="1400"/>
              <a:buChar char="●"/>
            </a:pPr>
            <a:r>
              <a:rPr lang="en" sz="1400"/>
              <a:t>Prospective employer cannot ask about employee’s criminal history on initial written application form </a:t>
            </a:r>
            <a:endParaRPr sz="1400"/>
          </a:p>
          <a:p>
            <a:pPr indent="-298450" lvl="1" marL="914400" rtl="0" algn="l">
              <a:lnSpc>
                <a:spcPct val="150000"/>
              </a:lnSpc>
              <a:spcBef>
                <a:spcPts val="480"/>
              </a:spcBef>
              <a:spcAft>
                <a:spcPts val="0"/>
              </a:spcAft>
              <a:buClr>
                <a:srgbClr val="434343"/>
              </a:buClr>
              <a:buSzPts val="1100"/>
              <a:buChar char="○"/>
            </a:pPr>
            <a:r>
              <a:rPr lang="en" u="sng"/>
              <a:t>Exceptions</a:t>
            </a:r>
            <a:r>
              <a:rPr lang="en"/>
              <a:t>: (1) federal or state law disqualifies applicant based on conviction; (2) employer has legal obligation not to employ persons who have a conviction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5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“Ban the Box” - Job Applications </a:t>
            </a:r>
            <a:endParaRPr>
              <a:solidFill>
                <a:srgbClr val="434343"/>
              </a:solidFill>
            </a:endParaRPr>
          </a:p>
        </p:txBody>
      </p:sp>
      <p:sp>
        <p:nvSpPr>
          <p:cNvPr id="538" name="Google Shape;538;p54"/>
          <p:cNvSpPr txBox="1"/>
          <p:nvPr>
            <p:ph idx="1" type="body"/>
          </p:nvPr>
        </p:nvSpPr>
        <p:spPr>
          <a:xfrm>
            <a:off x="1056750" y="140082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sz="1800"/>
              <a:t>Prospective employer cannot ask about employee’s criminal history on initial job application </a:t>
            </a:r>
            <a:endParaRPr sz="1800"/>
          </a:p>
          <a:p>
            <a:pPr indent="-342900" lvl="1" marL="914400" rtl="0" algn="l">
              <a:spcBef>
                <a:spcPts val="0"/>
              </a:spcBef>
              <a:spcAft>
                <a:spcPts val="0"/>
              </a:spcAft>
              <a:buClr>
                <a:srgbClr val="434343"/>
              </a:buClr>
              <a:buSzPts val="1800"/>
              <a:buChar char="○"/>
            </a:pPr>
            <a:r>
              <a:rPr lang="en" sz="1800"/>
              <a:t>Exceptions: (1) federal or state law disqualifies applicant based on convictions ; (2) employer has legal obligation not to employ persons who have a conviction.</a:t>
            </a:r>
            <a:endParaRPr sz="1800"/>
          </a:p>
          <a:p>
            <a:pPr indent="-342900" lvl="0" marL="457200" marR="0" rtl="0" algn="l">
              <a:lnSpc>
                <a:spcPct val="115000"/>
              </a:lnSpc>
              <a:spcBef>
                <a:spcPts val="0"/>
              </a:spcBef>
              <a:spcAft>
                <a:spcPts val="0"/>
              </a:spcAft>
              <a:buClr>
                <a:srgbClr val="434343"/>
              </a:buClr>
              <a:buSzPts val="1800"/>
              <a:buFont typeface="Nunito"/>
              <a:buChar char="●"/>
            </a:pPr>
            <a:r>
              <a:rPr lang="en" sz="1800"/>
              <a:t>Employer may make decisions based on the applicant’s criminal history, but must use source other than the initial job application </a:t>
            </a:r>
            <a:endParaRPr sz="1800"/>
          </a:p>
          <a:p>
            <a:pPr indent="-342900" lvl="1" marL="914400" marR="0" rtl="0" algn="l">
              <a:lnSpc>
                <a:spcPct val="115000"/>
              </a:lnSpc>
              <a:spcBef>
                <a:spcPts val="0"/>
              </a:spcBef>
              <a:spcAft>
                <a:spcPts val="0"/>
              </a:spcAft>
              <a:buClr>
                <a:srgbClr val="434343"/>
              </a:buClr>
              <a:buSzPts val="1800"/>
              <a:buChar char="○"/>
            </a:pPr>
            <a:r>
              <a:rPr lang="en" sz="1800"/>
              <a:t>For example, you can obtain criminal background checks on applicants who have received conditional offers of employment </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55"/>
          <p:cNvSpPr txBox="1"/>
          <p:nvPr>
            <p:ph type="title"/>
          </p:nvPr>
        </p:nvSpPr>
        <p:spPr>
          <a:xfrm>
            <a:off x="1303800" y="598575"/>
            <a:ext cx="3430500" cy="19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Discrimination </a:t>
            </a:r>
            <a:endParaRPr/>
          </a:p>
        </p:txBody>
      </p:sp>
      <p:sp>
        <p:nvSpPr>
          <p:cNvPr id="544" name="Google Shape;544;p55"/>
          <p:cNvSpPr txBox="1"/>
          <p:nvPr>
            <p:ph idx="2" type="body"/>
          </p:nvPr>
        </p:nvSpPr>
        <p:spPr>
          <a:xfrm>
            <a:off x="1303800" y="1568675"/>
            <a:ext cx="6899700" cy="2678400"/>
          </a:xfrm>
          <a:prstGeom prst="rect">
            <a:avLst/>
          </a:prstGeom>
        </p:spPr>
        <p:txBody>
          <a:bodyPr anchorCtr="0" anchor="t" bIns="91425" lIns="91425" spcFirstLastPara="1" rIns="91425" wrap="square" tIns="91425">
            <a:noAutofit/>
          </a:bodyPr>
          <a:lstStyle/>
          <a:p>
            <a:pPr indent="-304800" lvl="0" marL="342900" rtl="0" algn="l">
              <a:lnSpc>
                <a:spcPct val="90000"/>
              </a:lnSpc>
              <a:spcBef>
                <a:spcPts val="0"/>
              </a:spcBef>
              <a:spcAft>
                <a:spcPts val="0"/>
              </a:spcAft>
              <a:buClr>
                <a:srgbClr val="434343"/>
              </a:buClr>
              <a:buSzPts val="1800"/>
              <a:buFont typeface="Nunito"/>
              <a:buChar char="●"/>
            </a:pPr>
            <a:r>
              <a:rPr lang="en" sz="1800">
                <a:solidFill>
                  <a:schemeClr val="dk2"/>
                </a:solidFill>
              </a:rPr>
              <a:t>Cannot refuse to hire someone because of race, color, religion, national origin, sex (including pregnancy), ancestry, gender identity, sexual orientation, age (40 or older), genetic information or military service</a:t>
            </a:r>
            <a:endParaRPr sz="1800">
              <a:solidFill>
                <a:schemeClr val="dk2"/>
              </a:solidFill>
            </a:endParaRPr>
          </a:p>
          <a:p>
            <a:pPr indent="-304800" lvl="0" marL="342900" rtl="0" algn="l">
              <a:lnSpc>
                <a:spcPct val="90000"/>
              </a:lnSpc>
              <a:spcBef>
                <a:spcPts val="480"/>
              </a:spcBef>
              <a:spcAft>
                <a:spcPts val="0"/>
              </a:spcAft>
              <a:buClr>
                <a:srgbClr val="434343"/>
              </a:buClr>
              <a:buSzPts val="1800"/>
              <a:buFont typeface="Nunito"/>
              <a:buChar char="●"/>
            </a:pPr>
            <a:r>
              <a:rPr lang="en" sz="1800">
                <a:solidFill>
                  <a:schemeClr val="dk2"/>
                </a:solidFill>
              </a:rPr>
              <a:t>Cannot discriminate against qualified individual with disability who is capable of performing essential function of the job with or without reasonable accommodation, unless accommodation would impose “undue hardship”</a:t>
            </a:r>
            <a:endParaRPr sz="1800">
              <a:solidFill>
                <a:schemeClr val="dk2"/>
              </a:solidFill>
            </a:endParaRPr>
          </a:p>
          <a:p>
            <a:pPr indent="-304800" lvl="0" marL="342900" rtl="0" algn="l">
              <a:lnSpc>
                <a:spcPct val="90000"/>
              </a:lnSpc>
              <a:spcBef>
                <a:spcPts val="480"/>
              </a:spcBef>
              <a:spcAft>
                <a:spcPts val="0"/>
              </a:spcAft>
              <a:buClr>
                <a:srgbClr val="434343"/>
              </a:buClr>
              <a:buSzPts val="1800"/>
              <a:buFont typeface="Nunito"/>
              <a:buChar char="●"/>
            </a:pPr>
            <a:r>
              <a:rPr lang="en" sz="1800">
                <a:solidFill>
                  <a:schemeClr val="dk2"/>
                </a:solidFill>
              </a:rPr>
              <a:t>BE CAREFUL WITH INTERVIEW QUESTIONS</a:t>
            </a:r>
            <a:endParaRPr sz="1800">
              <a:solidFill>
                <a:schemeClr val="dk2"/>
              </a:solidFill>
            </a:endParaRPr>
          </a:p>
          <a:p>
            <a:pPr indent="-304800" lvl="0" marL="342900" rtl="0" algn="l">
              <a:lnSpc>
                <a:spcPct val="90000"/>
              </a:lnSpc>
              <a:spcBef>
                <a:spcPts val="480"/>
              </a:spcBef>
              <a:spcAft>
                <a:spcPts val="0"/>
              </a:spcAft>
              <a:buClr>
                <a:srgbClr val="434343"/>
              </a:buClr>
              <a:buSzPts val="1800"/>
              <a:buFont typeface="Nunito"/>
              <a:buChar char="●"/>
            </a:pPr>
            <a:r>
              <a:rPr lang="en" sz="1800">
                <a:solidFill>
                  <a:schemeClr val="dk2"/>
                </a:solidFill>
              </a:rPr>
              <a:t>Sexual Harassment </a:t>
            </a:r>
            <a:endParaRPr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5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MA Pay Equity Law </a:t>
            </a:r>
            <a:endParaRPr>
              <a:solidFill>
                <a:srgbClr val="434343"/>
              </a:solidFill>
            </a:endParaRPr>
          </a:p>
        </p:txBody>
      </p:sp>
      <p:sp>
        <p:nvSpPr>
          <p:cNvPr id="550" name="Google Shape;550;p56"/>
          <p:cNvSpPr txBox="1"/>
          <p:nvPr>
            <p:ph idx="1" type="body"/>
          </p:nvPr>
        </p:nvSpPr>
        <p:spPr>
          <a:xfrm>
            <a:off x="341850" y="1754725"/>
            <a:ext cx="8460300" cy="25416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434343"/>
              </a:buClr>
              <a:buSzPts val="1400"/>
              <a:buChar char="●"/>
            </a:pPr>
            <a:r>
              <a:rPr lang="en" sz="1400"/>
              <a:t>An Act to Establish Pay Equity, </a:t>
            </a:r>
            <a:r>
              <a:rPr i="1" lang="en" sz="1400"/>
              <a:t>Effective July 1, 2018. </a:t>
            </a:r>
            <a:r>
              <a:rPr lang="en" sz="1400"/>
              <a:t>Employers may not ask about wage or salary history until after an offer of employment with compensation has been made</a:t>
            </a:r>
            <a:endParaRPr sz="1400"/>
          </a:p>
          <a:p>
            <a:pPr indent="-317500" lvl="0" marL="457200" rtl="0" algn="l">
              <a:lnSpc>
                <a:spcPct val="200000"/>
              </a:lnSpc>
              <a:spcBef>
                <a:spcPts val="400"/>
              </a:spcBef>
              <a:spcAft>
                <a:spcPts val="0"/>
              </a:spcAft>
              <a:buClr>
                <a:srgbClr val="434343"/>
              </a:buClr>
              <a:buSzPts val="1400"/>
              <a:buChar char="●"/>
            </a:pPr>
            <a:r>
              <a:rPr lang="en" sz="1400"/>
              <a:t>Prohibits inquiry during interview about prior wages or salary history. </a:t>
            </a:r>
            <a:endParaRPr sz="1400"/>
          </a:p>
          <a:p>
            <a:pPr indent="-317500" lvl="0" marL="457200" rtl="0" algn="l">
              <a:lnSpc>
                <a:spcPct val="200000"/>
              </a:lnSpc>
              <a:spcBef>
                <a:spcPts val="400"/>
              </a:spcBef>
              <a:spcAft>
                <a:spcPts val="0"/>
              </a:spcAft>
              <a:buClr>
                <a:srgbClr val="434343"/>
              </a:buClr>
              <a:buSzPts val="1400"/>
              <a:buChar char="●"/>
            </a:pPr>
            <a:r>
              <a:rPr lang="en" sz="1400"/>
              <a:t>Further, employers are prohibited from seeking applicants’ salary history from their current or former employers. </a:t>
            </a:r>
            <a:endParaRPr sz="1400"/>
          </a:p>
          <a:p>
            <a:pPr indent="-317500" lvl="0" marL="457200" rtl="0" algn="l">
              <a:lnSpc>
                <a:spcPct val="200000"/>
              </a:lnSpc>
              <a:spcBef>
                <a:spcPts val="400"/>
              </a:spcBef>
              <a:spcAft>
                <a:spcPts val="0"/>
              </a:spcAft>
              <a:buClr>
                <a:srgbClr val="434343"/>
              </a:buClr>
              <a:buSzPts val="1400"/>
              <a:buChar char="●"/>
            </a:pPr>
            <a:r>
              <a:rPr lang="en" sz="1400" u="sng"/>
              <a:t>Caveat</a:t>
            </a:r>
            <a:r>
              <a:rPr lang="en" sz="1400"/>
              <a:t>:  Prospective employees may authorize a prospective employer to verify salary history, but only after receiving a job offer that includes compensation.</a:t>
            </a:r>
            <a:endParaRPr sz="1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5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Immigration Issues </a:t>
            </a:r>
            <a:endParaRPr>
              <a:solidFill>
                <a:srgbClr val="434343"/>
              </a:solidFill>
            </a:endParaRPr>
          </a:p>
        </p:txBody>
      </p:sp>
      <p:sp>
        <p:nvSpPr>
          <p:cNvPr id="556" name="Google Shape;556;p57"/>
          <p:cNvSpPr txBox="1"/>
          <p:nvPr>
            <p:ph idx="1" type="body"/>
          </p:nvPr>
        </p:nvSpPr>
        <p:spPr>
          <a:xfrm>
            <a:off x="1303800" y="1799550"/>
            <a:ext cx="7030500" cy="2541600"/>
          </a:xfrm>
          <a:prstGeom prst="rect">
            <a:avLst/>
          </a:prstGeom>
        </p:spPr>
        <p:txBody>
          <a:bodyPr anchorCtr="0" anchor="t" bIns="91425" lIns="91425" spcFirstLastPara="1" rIns="91425" wrap="square" tIns="91425">
            <a:noAutofit/>
          </a:bodyPr>
          <a:lstStyle/>
          <a:p>
            <a:pPr indent="-304800" lvl="0" marL="342900" rtl="0" algn="l">
              <a:lnSpc>
                <a:spcPct val="150000"/>
              </a:lnSpc>
              <a:spcBef>
                <a:spcPts val="0"/>
              </a:spcBef>
              <a:spcAft>
                <a:spcPts val="0"/>
              </a:spcAft>
              <a:buClr>
                <a:srgbClr val="434343"/>
              </a:buClr>
              <a:buSzPts val="1800"/>
              <a:buFont typeface="Nunito"/>
              <a:buChar char="●"/>
            </a:pPr>
            <a:r>
              <a:rPr lang="en" sz="1800">
                <a:solidFill>
                  <a:srgbClr val="434343"/>
                </a:solidFill>
              </a:rPr>
              <a:t>Must verify and document that employees are legally authorized to work in the U.S.</a:t>
            </a:r>
            <a:endParaRPr sz="1800">
              <a:solidFill>
                <a:srgbClr val="434343"/>
              </a:solidFill>
            </a:endParaRPr>
          </a:p>
          <a:p>
            <a:pPr indent="-304800" lvl="0" marL="342900" rtl="0" algn="l">
              <a:lnSpc>
                <a:spcPct val="150000"/>
              </a:lnSpc>
              <a:spcBef>
                <a:spcPts val="480"/>
              </a:spcBef>
              <a:spcAft>
                <a:spcPts val="0"/>
              </a:spcAft>
              <a:buClr>
                <a:srgbClr val="434343"/>
              </a:buClr>
              <a:buSzPts val="1800"/>
              <a:buFont typeface="Nunito"/>
              <a:buChar char="●"/>
            </a:pPr>
            <a:r>
              <a:rPr lang="en" sz="1800">
                <a:solidFill>
                  <a:srgbClr val="434343"/>
                </a:solidFill>
              </a:rPr>
              <a:t>Must maintain I-9 forms</a:t>
            </a:r>
            <a:endParaRPr sz="1800">
              <a:solidFill>
                <a:srgbClr val="434343"/>
              </a:solidFill>
            </a:endParaRPr>
          </a:p>
          <a:p>
            <a:pPr indent="-273050" lvl="1" marL="742950" rtl="0" algn="l">
              <a:lnSpc>
                <a:spcPct val="150000"/>
              </a:lnSpc>
              <a:spcBef>
                <a:spcPts val="400"/>
              </a:spcBef>
              <a:spcAft>
                <a:spcPts val="0"/>
              </a:spcAft>
              <a:buClr>
                <a:srgbClr val="434343"/>
              </a:buClr>
              <a:buSzPts val="1800"/>
              <a:buFont typeface="Nunito"/>
              <a:buChar char="○"/>
            </a:pPr>
            <a:r>
              <a:rPr lang="en" sz="1800">
                <a:solidFill>
                  <a:srgbClr val="434343"/>
                </a:solidFill>
              </a:rPr>
              <a:t>Completed I-9 forms are kept on file, not filed with any government agency</a:t>
            </a:r>
            <a:endParaRPr sz="1800">
              <a:solidFill>
                <a:srgbClr val="434343"/>
              </a:solidFill>
            </a:endParaRPr>
          </a:p>
          <a:p>
            <a:pPr indent="-273050" lvl="1" marL="742950" rtl="0" algn="l">
              <a:lnSpc>
                <a:spcPct val="150000"/>
              </a:lnSpc>
              <a:spcBef>
                <a:spcPts val="400"/>
              </a:spcBef>
              <a:spcAft>
                <a:spcPts val="0"/>
              </a:spcAft>
              <a:buClr>
                <a:srgbClr val="434343"/>
              </a:buClr>
              <a:buSzPts val="1800"/>
              <a:buFont typeface="Nunito"/>
              <a:buChar char="○"/>
            </a:pPr>
            <a:r>
              <a:rPr lang="en" sz="1800">
                <a:solidFill>
                  <a:srgbClr val="434343"/>
                </a:solidFill>
              </a:rPr>
              <a:t>Federal government conducts I-9 audits</a:t>
            </a:r>
            <a:endParaRPr sz="1800">
              <a:solidFill>
                <a:srgbClr val="434343"/>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5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Paying your Employees</a:t>
            </a:r>
            <a:endParaRPr>
              <a:solidFill>
                <a:srgbClr val="434343"/>
              </a:solidFill>
            </a:endParaRPr>
          </a:p>
        </p:txBody>
      </p:sp>
      <p:sp>
        <p:nvSpPr>
          <p:cNvPr id="562" name="Google Shape;562;p58"/>
          <p:cNvSpPr txBox="1"/>
          <p:nvPr>
            <p:ph idx="1" type="body"/>
          </p:nvPr>
        </p:nvSpPr>
        <p:spPr>
          <a:xfrm>
            <a:off x="504250" y="1665075"/>
            <a:ext cx="8314800" cy="25416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434343"/>
              </a:buClr>
              <a:buSzPts val="1200"/>
              <a:buChar char="●"/>
            </a:pPr>
            <a:r>
              <a:rPr lang="en" sz="1200"/>
              <a:t>Minimum Wage: $12 in 2019 (will go up progressively every year)  </a:t>
            </a:r>
            <a:endParaRPr sz="1200"/>
          </a:p>
          <a:p>
            <a:pPr indent="-304800" lvl="0" marL="457200" rtl="0" algn="l">
              <a:lnSpc>
                <a:spcPct val="200000"/>
              </a:lnSpc>
              <a:spcBef>
                <a:spcPts val="0"/>
              </a:spcBef>
              <a:spcAft>
                <a:spcPts val="0"/>
              </a:spcAft>
              <a:buClr>
                <a:srgbClr val="434343"/>
              </a:buClr>
              <a:buSzPts val="1200"/>
              <a:buChar char="●"/>
            </a:pPr>
            <a:r>
              <a:rPr lang="en" sz="1200" u="sng"/>
              <a:t>Cannot</a:t>
            </a:r>
            <a:r>
              <a:rPr lang="en" sz="1200"/>
              <a:t> defer payment, even with employees permission </a:t>
            </a:r>
            <a:endParaRPr sz="1200"/>
          </a:p>
          <a:p>
            <a:pPr indent="-304800" lvl="0" marL="457200" rtl="0" algn="l">
              <a:lnSpc>
                <a:spcPct val="200000"/>
              </a:lnSpc>
              <a:spcBef>
                <a:spcPts val="0"/>
              </a:spcBef>
              <a:spcAft>
                <a:spcPts val="0"/>
              </a:spcAft>
              <a:buClr>
                <a:srgbClr val="434343"/>
              </a:buClr>
              <a:buSzPts val="1200"/>
              <a:buChar char="●"/>
            </a:pPr>
            <a:r>
              <a:rPr lang="en" sz="1200"/>
              <a:t>For most hourly and salaried employees: </a:t>
            </a:r>
            <a:endParaRPr sz="1200"/>
          </a:p>
          <a:p>
            <a:pPr indent="-304800" lvl="1" marL="914400" rtl="0" algn="l">
              <a:lnSpc>
                <a:spcPct val="200000"/>
              </a:lnSpc>
              <a:spcBef>
                <a:spcPts val="400"/>
              </a:spcBef>
              <a:spcAft>
                <a:spcPts val="0"/>
              </a:spcAft>
              <a:buClr>
                <a:srgbClr val="434343"/>
              </a:buClr>
              <a:buSzPts val="1200"/>
              <a:buChar char="○"/>
            </a:pPr>
            <a:r>
              <a:rPr lang="en" sz="1200" u="sng"/>
              <a:t>IF</a:t>
            </a:r>
            <a:r>
              <a:rPr lang="en" sz="1200"/>
              <a:t> work more than 40 hours/week, </a:t>
            </a:r>
            <a:r>
              <a:rPr lang="en" sz="1200" u="sng"/>
              <a:t>THEN</a:t>
            </a:r>
            <a:r>
              <a:rPr lang="en" sz="1200"/>
              <a:t> paid 1.5 times regular hourly rate </a:t>
            </a:r>
            <a:endParaRPr sz="1200"/>
          </a:p>
          <a:p>
            <a:pPr indent="-304800" lvl="1" marL="914400" rtl="0" algn="l">
              <a:lnSpc>
                <a:spcPct val="200000"/>
              </a:lnSpc>
              <a:spcBef>
                <a:spcPts val="400"/>
              </a:spcBef>
              <a:spcAft>
                <a:spcPts val="0"/>
              </a:spcAft>
              <a:buClr>
                <a:srgbClr val="434343"/>
              </a:buClr>
              <a:buSzPts val="1200"/>
              <a:buChar char="○"/>
            </a:pPr>
            <a:r>
              <a:rPr lang="en" sz="1200" u="sng"/>
              <a:t>EXCEPTIONS</a:t>
            </a:r>
            <a:r>
              <a:rPr lang="en" sz="1200"/>
              <a:t>:  Restaurants, hotels, hospitals, nursing homes, gas stations, drivers/helpers on truck</a:t>
            </a:r>
            <a:endParaRPr sz="1200"/>
          </a:p>
          <a:p>
            <a:pPr indent="-304800" lvl="0" marL="457200" rtl="0" algn="l">
              <a:lnSpc>
                <a:spcPct val="200000"/>
              </a:lnSpc>
              <a:spcBef>
                <a:spcPts val="400"/>
              </a:spcBef>
              <a:spcAft>
                <a:spcPts val="0"/>
              </a:spcAft>
              <a:buClr>
                <a:srgbClr val="434343"/>
              </a:buClr>
              <a:buSzPts val="1200"/>
              <a:buChar char="●"/>
            </a:pPr>
            <a:r>
              <a:rPr lang="en" sz="1200"/>
              <a:t>Deductions: </a:t>
            </a:r>
            <a:endParaRPr sz="1200"/>
          </a:p>
          <a:p>
            <a:pPr indent="-304800" lvl="1" marL="914400" rtl="0" algn="l">
              <a:lnSpc>
                <a:spcPct val="200000"/>
              </a:lnSpc>
              <a:spcBef>
                <a:spcPts val="400"/>
              </a:spcBef>
              <a:spcAft>
                <a:spcPts val="0"/>
              </a:spcAft>
              <a:buClr>
                <a:srgbClr val="434343"/>
              </a:buClr>
              <a:buSzPts val="1200"/>
              <a:buChar char="○"/>
            </a:pPr>
            <a:r>
              <a:rPr lang="en" sz="1200"/>
              <a:t>Required: State and federal income tax, Social Security, Medicare</a:t>
            </a:r>
            <a:endParaRPr sz="1200"/>
          </a:p>
          <a:p>
            <a:pPr indent="-304800" lvl="1" marL="914400" rtl="0" algn="l">
              <a:lnSpc>
                <a:spcPct val="200000"/>
              </a:lnSpc>
              <a:spcBef>
                <a:spcPts val="400"/>
              </a:spcBef>
              <a:spcAft>
                <a:spcPts val="0"/>
              </a:spcAft>
              <a:buClr>
                <a:srgbClr val="434343"/>
              </a:buClr>
              <a:buSzPts val="1200"/>
              <a:buChar char="○"/>
            </a:pPr>
            <a:r>
              <a:rPr lang="en" sz="1200"/>
              <a:t>Employee authorized: health insurance, pension, savings plan, etc. </a:t>
            </a:r>
            <a:endParaRPr sz="1200"/>
          </a:p>
          <a:p>
            <a:pPr indent="-215900" lvl="0" marL="342900" rtl="0" algn="l">
              <a:lnSpc>
                <a:spcPct val="150000"/>
              </a:lnSpc>
              <a:spcBef>
                <a:spcPts val="400"/>
              </a:spcBef>
              <a:spcAft>
                <a:spcPts val="0"/>
              </a:spcAft>
              <a:buClr>
                <a:srgbClr val="000000"/>
              </a:buClr>
              <a:buSzPts val="1100"/>
              <a:buFont typeface="Arial"/>
              <a:buNone/>
            </a:pPr>
            <a:r>
              <a:t/>
            </a:r>
            <a:endParaRPr sz="2000" u="sng">
              <a:solidFill>
                <a:srgbClr val="000000"/>
              </a:solidFill>
              <a:latin typeface="Calibri"/>
              <a:ea typeface="Calibri"/>
              <a:cs typeface="Calibri"/>
              <a:sym typeface="Calibri"/>
            </a:endParaRPr>
          </a:p>
          <a:p>
            <a:pPr indent="0" lvl="0" marL="0" rtl="0" algn="l">
              <a:lnSpc>
                <a:spcPct val="150000"/>
              </a:lnSpc>
              <a:spcBef>
                <a:spcPts val="0"/>
              </a:spcBef>
              <a:spcAft>
                <a:spcPts val="160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59"/>
          <p:cNvSpPr txBox="1"/>
          <p:nvPr>
            <p:ph type="title"/>
          </p:nvPr>
        </p:nvSpPr>
        <p:spPr>
          <a:xfrm>
            <a:off x="311700" y="192625"/>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rPr>
              <a:t>Benefits </a:t>
            </a:r>
            <a:endParaRPr>
              <a:solidFill>
                <a:srgbClr val="434343"/>
              </a:solidFill>
            </a:endParaRPr>
          </a:p>
        </p:txBody>
      </p:sp>
      <p:sp>
        <p:nvSpPr>
          <p:cNvPr id="568" name="Google Shape;568;p59"/>
          <p:cNvSpPr txBox="1"/>
          <p:nvPr>
            <p:ph idx="1" type="body"/>
          </p:nvPr>
        </p:nvSpPr>
        <p:spPr>
          <a:xfrm>
            <a:off x="401350" y="1470475"/>
            <a:ext cx="8520600" cy="3276000"/>
          </a:xfrm>
          <a:prstGeom prst="rect">
            <a:avLst/>
          </a:prstGeom>
        </p:spPr>
        <p:txBody>
          <a:bodyPr anchorCtr="0" anchor="t" bIns="91425" lIns="91425" spcFirstLastPara="1" rIns="91425" wrap="square" tIns="91425">
            <a:noAutofit/>
          </a:bodyPr>
          <a:lstStyle/>
          <a:p>
            <a:pPr indent="-279400" lvl="0" marL="342900" rtl="0" algn="l">
              <a:lnSpc>
                <a:spcPct val="200000"/>
              </a:lnSpc>
              <a:spcBef>
                <a:spcPts val="0"/>
              </a:spcBef>
              <a:spcAft>
                <a:spcPts val="0"/>
              </a:spcAft>
              <a:buClr>
                <a:srgbClr val="434343"/>
              </a:buClr>
              <a:buSzPts val="1400"/>
              <a:buFont typeface="Source Code Pro"/>
              <a:buChar char="●"/>
            </a:pPr>
            <a:r>
              <a:rPr lang="en" sz="1400"/>
              <a:t>Workers Compensation </a:t>
            </a:r>
            <a:endParaRPr sz="1400"/>
          </a:p>
          <a:p>
            <a:pPr indent="-247650" lvl="1" marL="742950" rtl="0" algn="l">
              <a:lnSpc>
                <a:spcPct val="200000"/>
              </a:lnSpc>
              <a:spcBef>
                <a:spcPts val="0"/>
              </a:spcBef>
              <a:spcAft>
                <a:spcPts val="0"/>
              </a:spcAft>
              <a:buClr>
                <a:srgbClr val="434343"/>
              </a:buClr>
              <a:buSzPts val="1400"/>
              <a:buFont typeface="Nunito"/>
              <a:buChar char="○"/>
            </a:pPr>
            <a:r>
              <a:rPr lang="en"/>
              <a:t>Participation required by all employers</a:t>
            </a:r>
            <a:endParaRPr/>
          </a:p>
          <a:p>
            <a:pPr indent="-247650" lvl="1" marL="742950" rtl="0" algn="l">
              <a:lnSpc>
                <a:spcPct val="200000"/>
              </a:lnSpc>
              <a:spcBef>
                <a:spcPts val="0"/>
              </a:spcBef>
              <a:spcAft>
                <a:spcPts val="0"/>
              </a:spcAft>
              <a:buClr>
                <a:srgbClr val="434343"/>
              </a:buClr>
              <a:buSzPts val="1400"/>
              <a:buFont typeface="Nunito"/>
              <a:buChar char="○"/>
            </a:pPr>
            <a:r>
              <a:rPr lang="en" u="sng"/>
              <a:t>Exception:</a:t>
            </a:r>
            <a:r>
              <a:rPr lang="en"/>
              <a:t> A corporate officer who owns at least 25% interest may exempt themselves </a:t>
            </a:r>
            <a:endParaRPr/>
          </a:p>
          <a:p>
            <a:pPr indent="-279400" lvl="0" marL="342900" rtl="0" algn="l">
              <a:lnSpc>
                <a:spcPct val="200000"/>
              </a:lnSpc>
              <a:spcBef>
                <a:spcPts val="480"/>
              </a:spcBef>
              <a:spcAft>
                <a:spcPts val="0"/>
              </a:spcAft>
              <a:buClr>
                <a:srgbClr val="434343"/>
              </a:buClr>
              <a:buSzPts val="1400"/>
              <a:buFont typeface="Source Code Pro"/>
              <a:buChar char="●"/>
            </a:pPr>
            <a:r>
              <a:rPr lang="en" sz="1400"/>
              <a:t>All employers required to participate in state unemployment compensation system</a:t>
            </a:r>
            <a:endParaRPr sz="1400"/>
          </a:p>
          <a:p>
            <a:pPr indent="-247650" lvl="1" marL="742950" rtl="0" algn="l">
              <a:lnSpc>
                <a:spcPct val="200000"/>
              </a:lnSpc>
              <a:spcBef>
                <a:spcPts val="400"/>
              </a:spcBef>
              <a:spcAft>
                <a:spcPts val="0"/>
              </a:spcAft>
              <a:buClr>
                <a:srgbClr val="434343"/>
              </a:buClr>
              <a:buSzPts val="1400"/>
              <a:buFont typeface="Nunito"/>
              <a:buChar char="○"/>
            </a:pPr>
            <a:r>
              <a:rPr lang="en"/>
              <a:t>Must register with state, make quarterly filings and payments</a:t>
            </a:r>
            <a:endParaRPr/>
          </a:p>
          <a:p>
            <a:pPr indent="-279400" lvl="0" marL="342900" rtl="0" algn="l">
              <a:lnSpc>
                <a:spcPct val="200000"/>
              </a:lnSpc>
              <a:spcBef>
                <a:spcPts val="400"/>
              </a:spcBef>
              <a:spcAft>
                <a:spcPts val="0"/>
              </a:spcAft>
              <a:buClr>
                <a:srgbClr val="434343"/>
              </a:buClr>
              <a:buSzPts val="1400"/>
              <a:buFont typeface="Nunito"/>
              <a:buChar char="●"/>
            </a:pPr>
            <a:r>
              <a:rPr lang="en" sz="1400"/>
              <a:t>Other benefits at employer’s discretion, but once established there can be further legal restrictions </a:t>
            </a:r>
            <a:endParaRPr sz="1400"/>
          </a:p>
          <a:p>
            <a:pPr indent="-279400" lvl="0" marL="342900" rtl="0" algn="l">
              <a:lnSpc>
                <a:spcPct val="200000"/>
              </a:lnSpc>
              <a:spcBef>
                <a:spcPts val="0"/>
              </a:spcBef>
              <a:spcAft>
                <a:spcPts val="0"/>
              </a:spcAft>
              <a:buClr>
                <a:srgbClr val="434343"/>
              </a:buClr>
              <a:buSzPts val="1400"/>
              <a:buFont typeface="Source Code Pro"/>
              <a:buChar char="●"/>
            </a:pPr>
            <a:r>
              <a:rPr lang="en" sz="1400"/>
              <a:t>Must allow employees to accrue and use up to 40 hours of sick time per year</a:t>
            </a:r>
            <a:endParaRPr sz="1400"/>
          </a:p>
          <a:p>
            <a:pPr indent="0" lvl="0" marL="0" rtl="0" algn="l">
              <a:lnSpc>
                <a:spcPct val="90000"/>
              </a:lnSpc>
              <a:spcBef>
                <a:spcPts val="400"/>
              </a:spcBef>
              <a:spcAft>
                <a:spcPts val="0"/>
              </a:spcAft>
              <a:buNone/>
            </a:pPr>
            <a:r>
              <a:t/>
            </a:r>
            <a:endParaRPr sz="1400">
              <a:solidFill>
                <a:srgbClr val="000000"/>
              </a:solidFill>
            </a:endParaRPr>
          </a:p>
          <a:p>
            <a:pPr indent="0" lvl="0" marL="457200" rtl="0" algn="l">
              <a:lnSpc>
                <a:spcPct val="90000"/>
              </a:lnSpc>
              <a:spcBef>
                <a:spcPts val="400"/>
              </a:spcBef>
              <a:spcAft>
                <a:spcPts val="0"/>
              </a:spcAft>
              <a:buNone/>
            </a:pPr>
            <a:r>
              <a:t/>
            </a:r>
            <a:endParaRPr sz="1400">
              <a:solidFill>
                <a:srgbClr val="000000"/>
              </a:solidFill>
            </a:endParaRPr>
          </a:p>
          <a:p>
            <a:pPr indent="0" lvl="0" marL="0" rtl="0" algn="l">
              <a:spcBef>
                <a:spcPts val="0"/>
              </a:spcBef>
              <a:spcAft>
                <a:spcPts val="1600"/>
              </a:spcAft>
              <a:buNone/>
            </a:pPr>
            <a:r>
              <a:t/>
            </a:r>
            <a:endParaRPr sz="1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60"/>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Activity 5: </a:t>
            </a:r>
            <a:endParaRPr/>
          </a:p>
          <a:p>
            <a:pPr indent="0" lvl="0" marL="0" rtl="0" algn="l">
              <a:spcBef>
                <a:spcPts val="0"/>
              </a:spcBef>
              <a:spcAft>
                <a:spcPts val="0"/>
              </a:spcAft>
              <a:buNone/>
            </a:pPr>
            <a:r>
              <a:t/>
            </a:r>
            <a:endParaRPr/>
          </a:p>
          <a:p>
            <a:pPr indent="0" lvl="0" marL="0" rtl="0" algn="l">
              <a:spcBef>
                <a:spcPts val="0"/>
              </a:spcBef>
              <a:spcAft>
                <a:spcPts val="0"/>
              </a:spcAft>
              <a:buNone/>
            </a:pPr>
            <a:r>
              <a:rPr b="0" lang="en" sz="3000"/>
              <a:t>Work with your group to discuss how your business will structure their hiring process, when hiring will take place, and what issues you will want to consult with an attorney about.</a:t>
            </a:r>
            <a:endParaRPr b="0" sz="30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7" name="Shape 577"/>
        <p:cNvGrpSpPr/>
        <p:nvPr/>
      </p:nvGrpSpPr>
      <p:grpSpPr>
        <a:xfrm>
          <a:off x="0" y="0"/>
          <a:ext cx="0" cy="0"/>
          <a:chOff x="0" y="0"/>
          <a:chExt cx="0" cy="0"/>
        </a:xfrm>
      </p:grpSpPr>
      <p:sp>
        <p:nvSpPr>
          <p:cNvPr id="578" name="Google Shape;578;p61"/>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Small Group Presentations </a:t>
            </a:r>
            <a:endParaRPr/>
          </a:p>
          <a:p>
            <a:pPr indent="0" lvl="0" marL="0" rtl="0" algn="l">
              <a:spcBef>
                <a:spcPts val="0"/>
              </a:spcBef>
              <a:spcAft>
                <a:spcPts val="0"/>
              </a:spcAft>
              <a:buNone/>
            </a:pPr>
            <a:r>
              <a:t/>
            </a:r>
            <a:endParaRPr b="0"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1303800" y="606450"/>
            <a:ext cx="7030500" cy="4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34343"/>
                </a:solidFill>
              </a:rPr>
              <a:t>Default Business Structure: General Partnership </a:t>
            </a:r>
            <a:endParaRPr>
              <a:solidFill>
                <a:srgbClr val="434343"/>
              </a:solidFill>
            </a:endParaRPr>
          </a:p>
        </p:txBody>
      </p:sp>
      <p:sp>
        <p:nvSpPr>
          <p:cNvPr id="300" name="Google Shape;300;p17"/>
          <p:cNvSpPr txBox="1"/>
          <p:nvPr>
            <p:ph idx="1" type="body"/>
          </p:nvPr>
        </p:nvSpPr>
        <p:spPr>
          <a:xfrm>
            <a:off x="1303800" y="1300950"/>
            <a:ext cx="7030500" cy="254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Char char="●"/>
            </a:pPr>
            <a:r>
              <a:rPr lang="en" sz="1600">
                <a:solidFill>
                  <a:srgbClr val="434343"/>
                </a:solidFill>
              </a:rPr>
              <a:t>Formed through regular course of conduct of 2 or more individuals and/or by entering into a written partnership agreement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Partners share control and decision-making authority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One partner’s actions and agreements bind the other partner(s)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“Pass through” taxation, but requires partnership to file a separate tax return </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Pro</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Few Formalities</a:t>
            </a:r>
            <a:endParaRPr sz="1600">
              <a:solidFill>
                <a:srgbClr val="434343"/>
              </a:solidFill>
            </a:endParaRPr>
          </a:p>
          <a:p>
            <a:pPr indent="-330200" lvl="0" marL="457200" rtl="0" algn="l">
              <a:spcBef>
                <a:spcPts val="0"/>
              </a:spcBef>
              <a:spcAft>
                <a:spcPts val="0"/>
              </a:spcAft>
              <a:buClr>
                <a:srgbClr val="434343"/>
              </a:buClr>
              <a:buSzPts val="1600"/>
              <a:buChar char="●"/>
            </a:pPr>
            <a:r>
              <a:rPr lang="en" sz="1600">
                <a:solidFill>
                  <a:srgbClr val="434343"/>
                </a:solidFill>
              </a:rPr>
              <a:t>Cons </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Unlimited personal liability </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Ownership not readily transferable </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Elimination of a partner (e.g. death) constitutes automatic dissolution of the partnership </a:t>
            </a:r>
            <a:endParaRPr sz="1600">
              <a:solidFill>
                <a:srgbClr val="434343"/>
              </a:solidFill>
            </a:endParaRPr>
          </a:p>
          <a:p>
            <a:pPr indent="0" lvl="0" marL="457200" rtl="0" algn="l">
              <a:spcBef>
                <a:spcPts val="1600"/>
              </a:spcBef>
              <a:spcAft>
                <a:spcPts val="1600"/>
              </a:spcAft>
              <a:buNone/>
            </a:pPr>
            <a:r>
              <a:t/>
            </a:r>
            <a:endParaRPr sz="16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8"/>
          <p:cNvSpPr/>
          <p:nvPr/>
        </p:nvSpPr>
        <p:spPr>
          <a:xfrm>
            <a:off x="454408" y="2639892"/>
            <a:ext cx="1701000" cy="1306800"/>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263643"/>
          </a:solidFill>
          <a:ln cap="flat" cmpd="sng" w="9525">
            <a:solidFill>
              <a:srgbClr val="2C3E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200" u="none" cap="none" strike="noStrike">
              <a:latin typeface="Arial"/>
              <a:ea typeface="Arial"/>
              <a:cs typeface="Arial"/>
              <a:sym typeface="Arial"/>
            </a:endParaRPr>
          </a:p>
        </p:txBody>
      </p:sp>
      <p:sp>
        <p:nvSpPr>
          <p:cNvPr id="306" name="Google Shape;306;p18"/>
          <p:cNvSpPr/>
          <p:nvPr/>
        </p:nvSpPr>
        <p:spPr>
          <a:xfrm>
            <a:off x="2476927" y="2683502"/>
            <a:ext cx="1809600" cy="1263300"/>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2C3E50"/>
          </a:solidFill>
          <a:ln cap="flat" cmpd="sng" w="9525">
            <a:solidFill>
              <a:srgbClr val="2C3E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8"/>
          <p:cNvSpPr/>
          <p:nvPr/>
        </p:nvSpPr>
        <p:spPr>
          <a:xfrm>
            <a:off x="4613528" y="2642605"/>
            <a:ext cx="1800000" cy="1269300"/>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2C3E50"/>
          </a:solidFill>
          <a:ln cap="flat" cmpd="sng" w="9525">
            <a:solidFill>
              <a:srgbClr val="2C3E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8"/>
          <p:cNvSpPr txBox="1"/>
          <p:nvPr/>
        </p:nvSpPr>
        <p:spPr>
          <a:xfrm>
            <a:off x="537227" y="2899829"/>
            <a:ext cx="1326300" cy="71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55D4B"/>
              </a:buClr>
              <a:buFont typeface="Amatic SC"/>
              <a:buNone/>
            </a:pPr>
            <a:r>
              <a:rPr i="0" lang="en" sz="1800" cap="none" strike="noStrike">
                <a:solidFill>
                  <a:schemeClr val="lt1"/>
                </a:solidFill>
                <a:latin typeface="Maven Pro"/>
                <a:ea typeface="Maven Pro"/>
                <a:cs typeface="Maven Pro"/>
                <a:sym typeface="Maven Pro"/>
              </a:rPr>
              <a:t>Liability</a:t>
            </a:r>
            <a:endParaRPr i="0" sz="1800" cap="none" strike="noStrike">
              <a:solidFill>
                <a:schemeClr val="lt1"/>
              </a:solidFill>
              <a:latin typeface="Maven Pro"/>
              <a:ea typeface="Maven Pro"/>
              <a:cs typeface="Maven Pro"/>
              <a:sym typeface="Maven Pro"/>
            </a:endParaRPr>
          </a:p>
        </p:txBody>
      </p:sp>
      <p:sp>
        <p:nvSpPr>
          <p:cNvPr id="309" name="Google Shape;309;p18"/>
          <p:cNvSpPr txBox="1"/>
          <p:nvPr/>
        </p:nvSpPr>
        <p:spPr>
          <a:xfrm>
            <a:off x="4678700" y="2860950"/>
            <a:ext cx="1632000" cy="75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55D4B"/>
              </a:buClr>
              <a:buFont typeface="Amatic SC"/>
              <a:buNone/>
            </a:pPr>
            <a:r>
              <a:rPr lang="en" sz="1800">
                <a:solidFill>
                  <a:schemeClr val="lt1"/>
                </a:solidFill>
                <a:latin typeface="Maven Pro"/>
                <a:ea typeface="Maven Pro"/>
                <a:cs typeface="Maven Pro"/>
                <a:sym typeface="Maven Pro"/>
              </a:rPr>
              <a:t>Management</a:t>
            </a:r>
            <a:r>
              <a:rPr i="0" lang="en" sz="1800" u="sng" cap="none" strike="noStrike">
                <a:solidFill>
                  <a:schemeClr val="lt1"/>
                </a:solidFill>
                <a:latin typeface="Maven Pro"/>
                <a:ea typeface="Maven Pro"/>
                <a:cs typeface="Maven Pro"/>
                <a:sym typeface="Maven Pro"/>
              </a:rPr>
              <a:t> </a:t>
            </a:r>
            <a:endParaRPr i="0" sz="1800" u="sng" cap="none" strike="noStrike">
              <a:solidFill>
                <a:schemeClr val="lt1"/>
              </a:solidFill>
              <a:latin typeface="Maven Pro"/>
              <a:ea typeface="Maven Pro"/>
              <a:cs typeface="Maven Pro"/>
              <a:sym typeface="Maven Pro"/>
            </a:endParaRPr>
          </a:p>
        </p:txBody>
      </p:sp>
      <p:sp>
        <p:nvSpPr>
          <p:cNvPr id="310" name="Google Shape;310;p18"/>
          <p:cNvSpPr txBox="1"/>
          <p:nvPr/>
        </p:nvSpPr>
        <p:spPr>
          <a:xfrm>
            <a:off x="2573632" y="2899829"/>
            <a:ext cx="1632000" cy="71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55D4B"/>
              </a:buClr>
              <a:buFont typeface="Amatic SC"/>
              <a:buNone/>
            </a:pPr>
            <a:r>
              <a:rPr i="0" lang="en" sz="1800" cap="none" strike="noStrike">
                <a:solidFill>
                  <a:schemeClr val="lt1"/>
                </a:solidFill>
                <a:latin typeface="Maven Pro"/>
                <a:ea typeface="Maven Pro"/>
                <a:cs typeface="Maven Pro"/>
                <a:sym typeface="Maven Pro"/>
              </a:rPr>
              <a:t>Taxation</a:t>
            </a:r>
            <a:endParaRPr i="0" sz="1800" cap="none" strike="noStrike">
              <a:solidFill>
                <a:schemeClr val="lt1"/>
              </a:solidFill>
              <a:latin typeface="Maven Pro"/>
              <a:ea typeface="Maven Pro"/>
              <a:cs typeface="Maven Pro"/>
              <a:sym typeface="Maven Pro"/>
            </a:endParaRPr>
          </a:p>
        </p:txBody>
      </p:sp>
      <p:sp>
        <p:nvSpPr>
          <p:cNvPr id="311" name="Google Shape;311;p18"/>
          <p:cNvSpPr txBox="1"/>
          <p:nvPr>
            <p:ph type="title"/>
          </p:nvPr>
        </p:nvSpPr>
        <p:spPr>
          <a:xfrm>
            <a:off x="452825" y="339850"/>
            <a:ext cx="5857800" cy="1872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55D4B"/>
              </a:buClr>
              <a:buFont typeface="Amatic SC"/>
              <a:buNone/>
            </a:pPr>
            <a:r>
              <a:rPr lang="en" sz="4000"/>
              <a:t>What to consider when forming a legal entity?</a:t>
            </a:r>
            <a:endParaRPr i="0" sz="4000" u="none" cap="none" strike="noStrike"/>
          </a:p>
        </p:txBody>
      </p:sp>
      <p:sp>
        <p:nvSpPr>
          <p:cNvPr id="312" name="Google Shape;312;p18"/>
          <p:cNvSpPr/>
          <p:nvPr/>
        </p:nvSpPr>
        <p:spPr>
          <a:xfrm>
            <a:off x="6888888" y="2714084"/>
            <a:ext cx="1918500" cy="1236600"/>
          </a:xfrm>
          <a:custGeom>
            <a:rect b="b" l="l" r="r" t="t"/>
            <a:pathLst>
              <a:path extrusionOk="0" h="120000" w="120000">
                <a:moveTo>
                  <a:pt x="88032" y="4754"/>
                </a:moveTo>
                <a:lnTo>
                  <a:pt x="88032" y="4754"/>
                </a:lnTo>
                <a:lnTo>
                  <a:pt x="88032" y="4754"/>
                </a:lnTo>
                <a:close/>
                <a:moveTo>
                  <a:pt x="105773" y="96556"/>
                </a:moveTo>
                <a:lnTo>
                  <a:pt x="105773" y="96556"/>
                </a:lnTo>
                <a:lnTo>
                  <a:pt x="105773" y="96556"/>
                </a:lnTo>
                <a:close/>
                <a:moveTo>
                  <a:pt x="62928" y="0"/>
                </a:moveTo>
                <a:lnTo>
                  <a:pt x="61086" y="165"/>
                </a:lnTo>
                <a:lnTo>
                  <a:pt x="59580" y="328"/>
                </a:lnTo>
                <a:lnTo>
                  <a:pt x="58074" y="656"/>
                </a:lnTo>
                <a:lnTo>
                  <a:pt x="57070" y="983"/>
                </a:lnTo>
                <a:lnTo>
                  <a:pt x="55899" y="820"/>
                </a:lnTo>
                <a:lnTo>
                  <a:pt x="54559" y="820"/>
                </a:lnTo>
                <a:lnTo>
                  <a:pt x="52049" y="983"/>
                </a:lnTo>
                <a:lnTo>
                  <a:pt x="49372" y="1475"/>
                </a:lnTo>
                <a:lnTo>
                  <a:pt x="46693" y="2295"/>
                </a:lnTo>
                <a:lnTo>
                  <a:pt x="44016" y="3442"/>
                </a:lnTo>
                <a:lnTo>
                  <a:pt x="41170" y="4754"/>
                </a:lnTo>
                <a:lnTo>
                  <a:pt x="38493" y="6229"/>
                </a:lnTo>
                <a:lnTo>
                  <a:pt x="35814" y="8033"/>
                </a:lnTo>
                <a:lnTo>
                  <a:pt x="33137" y="9837"/>
                </a:lnTo>
                <a:lnTo>
                  <a:pt x="30460" y="11804"/>
                </a:lnTo>
                <a:lnTo>
                  <a:pt x="27948" y="13934"/>
                </a:lnTo>
                <a:lnTo>
                  <a:pt x="25606" y="15901"/>
                </a:lnTo>
                <a:lnTo>
                  <a:pt x="21255" y="20001"/>
                </a:lnTo>
                <a:lnTo>
                  <a:pt x="17740" y="23935"/>
                </a:lnTo>
                <a:lnTo>
                  <a:pt x="13724" y="29508"/>
                </a:lnTo>
                <a:lnTo>
                  <a:pt x="14226" y="28361"/>
                </a:lnTo>
                <a:lnTo>
                  <a:pt x="14728" y="27212"/>
                </a:lnTo>
                <a:lnTo>
                  <a:pt x="13724" y="28853"/>
                </a:lnTo>
                <a:lnTo>
                  <a:pt x="12551" y="30656"/>
                </a:lnTo>
                <a:lnTo>
                  <a:pt x="12720" y="30983"/>
                </a:lnTo>
                <a:lnTo>
                  <a:pt x="11547" y="32787"/>
                </a:lnTo>
                <a:lnTo>
                  <a:pt x="12551" y="30165"/>
                </a:lnTo>
                <a:lnTo>
                  <a:pt x="10878" y="33115"/>
                </a:lnTo>
                <a:lnTo>
                  <a:pt x="9205" y="36229"/>
                </a:lnTo>
                <a:lnTo>
                  <a:pt x="7866" y="39508"/>
                </a:lnTo>
                <a:lnTo>
                  <a:pt x="6526" y="42786"/>
                </a:lnTo>
                <a:lnTo>
                  <a:pt x="4351" y="49507"/>
                </a:lnTo>
                <a:lnTo>
                  <a:pt x="2343" y="55900"/>
                </a:lnTo>
                <a:lnTo>
                  <a:pt x="2677" y="56065"/>
                </a:lnTo>
                <a:lnTo>
                  <a:pt x="2845" y="56394"/>
                </a:lnTo>
                <a:lnTo>
                  <a:pt x="2845" y="56720"/>
                </a:lnTo>
                <a:lnTo>
                  <a:pt x="2677" y="57212"/>
                </a:lnTo>
                <a:lnTo>
                  <a:pt x="2175" y="58032"/>
                </a:lnTo>
                <a:lnTo>
                  <a:pt x="1841" y="58361"/>
                </a:lnTo>
                <a:lnTo>
                  <a:pt x="1841" y="58688"/>
                </a:lnTo>
                <a:lnTo>
                  <a:pt x="1841" y="60820"/>
                </a:lnTo>
                <a:lnTo>
                  <a:pt x="1506" y="62787"/>
                </a:lnTo>
                <a:lnTo>
                  <a:pt x="1170" y="64917"/>
                </a:lnTo>
                <a:lnTo>
                  <a:pt x="837" y="67539"/>
                </a:lnTo>
                <a:lnTo>
                  <a:pt x="502" y="66556"/>
                </a:lnTo>
                <a:lnTo>
                  <a:pt x="166" y="69180"/>
                </a:lnTo>
                <a:lnTo>
                  <a:pt x="0" y="72131"/>
                </a:lnTo>
                <a:lnTo>
                  <a:pt x="166" y="75245"/>
                </a:lnTo>
                <a:lnTo>
                  <a:pt x="502" y="76556"/>
                </a:lnTo>
                <a:lnTo>
                  <a:pt x="837" y="77540"/>
                </a:lnTo>
                <a:lnTo>
                  <a:pt x="1004" y="79344"/>
                </a:lnTo>
                <a:lnTo>
                  <a:pt x="1339" y="81311"/>
                </a:lnTo>
                <a:lnTo>
                  <a:pt x="2175" y="85082"/>
                </a:lnTo>
                <a:lnTo>
                  <a:pt x="3514" y="88688"/>
                </a:lnTo>
                <a:lnTo>
                  <a:pt x="5187" y="92293"/>
                </a:lnTo>
                <a:lnTo>
                  <a:pt x="7197" y="95737"/>
                </a:lnTo>
                <a:lnTo>
                  <a:pt x="9372" y="99015"/>
                </a:lnTo>
                <a:lnTo>
                  <a:pt x="11882" y="101965"/>
                </a:lnTo>
                <a:lnTo>
                  <a:pt x="14393" y="104753"/>
                </a:lnTo>
                <a:lnTo>
                  <a:pt x="16065" y="106228"/>
                </a:lnTo>
                <a:lnTo>
                  <a:pt x="17740" y="107703"/>
                </a:lnTo>
                <a:lnTo>
                  <a:pt x="19582" y="109179"/>
                </a:lnTo>
                <a:lnTo>
                  <a:pt x="21421" y="110491"/>
                </a:lnTo>
                <a:lnTo>
                  <a:pt x="25438" y="112786"/>
                </a:lnTo>
                <a:lnTo>
                  <a:pt x="29456" y="114917"/>
                </a:lnTo>
                <a:lnTo>
                  <a:pt x="33806" y="116720"/>
                </a:lnTo>
                <a:lnTo>
                  <a:pt x="38158" y="118031"/>
                </a:lnTo>
                <a:lnTo>
                  <a:pt x="42677" y="119179"/>
                </a:lnTo>
                <a:lnTo>
                  <a:pt x="47195" y="119998"/>
                </a:lnTo>
                <a:lnTo>
                  <a:pt x="49372" y="119998"/>
                </a:lnTo>
                <a:lnTo>
                  <a:pt x="53555" y="119671"/>
                </a:lnTo>
                <a:lnTo>
                  <a:pt x="58744" y="119343"/>
                </a:lnTo>
                <a:lnTo>
                  <a:pt x="64769" y="118688"/>
                </a:lnTo>
                <a:lnTo>
                  <a:pt x="70627" y="118031"/>
                </a:lnTo>
                <a:lnTo>
                  <a:pt x="75814" y="117212"/>
                </a:lnTo>
                <a:lnTo>
                  <a:pt x="79664" y="116392"/>
                </a:lnTo>
                <a:lnTo>
                  <a:pt x="80835" y="116064"/>
                </a:lnTo>
                <a:lnTo>
                  <a:pt x="81506" y="115572"/>
                </a:lnTo>
                <a:lnTo>
                  <a:pt x="84016" y="114588"/>
                </a:lnTo>
                <a:lnTo>
                  <a:pt x="85187" y="113933"/>
                </a:lnTo>
                <a:lnTo>
                  <a:pt x="86358" y="113278"/>
                </a:lnTo>
                <a:lnTo>
                  <a:pt x="85020" y="113770"/>
                </a:lnTo>
                <a:lnTo>
                  <a:pt x="91380" y="109344"/>
                </a:lnTo>
                <a:lnTo>
                  <a:pt x="94559" y="106883"/>
                </a:lnTo>
                <a:lnTo>
                  <a:pt x="97738" y="104098"/>
                </a:lnTo>
                <a:lnTo>
                  <a:pt x="97738" y="104098"/>
                </a:lnTo>
                <a:lnTo>
                  <a:pt x="97236" y="104916"/>
                </a:lnTo>
                <a:lnTo>
                  <a:pt x="96401" y="105573"/>
                </a:lnTo>
                <a:lnTo>
                  <a:pt x="98241" y="104261"/>
                </a:lnTo>
                <a:lnTo>
                  <a:pt x="99915" y="102622"/>
                </a:lnTo>
                <a:lnTo>
                  <a:pt x="101255" y="101474"/>
                </a:lnTo>
                <a:lnTo>
                  <a:pt x="101421" y="101147"/>
                </a:lnTo>
                <a:lnTo>
                  <a:pt x="101255" y="101147"/>
                </a:lnTo>
                <a:lnTo>
                  <a:pt x="102761" y="99998"/>
                </a:lnTo>
                <a:lnTo>
                  <a:pt x="104098" y="98523"/>
                </a:lnTo>
                <a:lnTo>
                  <a:pt x="105271" y="96884"/>
                </a:lnTo>
                <a:lnTo>
                  <a:pt x="106275" y="95409"/>
                </a:lnTo>
                <a:lnTo>
                  <a:pt x="105940" y="95572"/>
                </a:lnTo>
                <a:lnTo>
                  <a:pt x="105773" y="95572"/>
                </a:lnTo>
                <a:lnTo>
                  <a:pt x="106107" y="94917"/>
                </a:lnTo>
                <a:lnTo>
                  <a:pt x="104936" y="96556"/>
                </a:lnTo>
                <a:lnTo>
                  <a:pt x="105605" y="95737"/>
                </a:lnTo>
                <a:lnTo>
                  <a:pt x="105438" y="96229"/>
                </a:lnTo>
                <a:lnTo>
                  <a:pt x="104434" y="97376"/>
                </a:lnTo>
                <a:lnTo>
                  <a:pt x="104769" y="96721"/>
                </a:lnTo>
                <a:lnTo>
                  <a:pt x="104769" y="96721"/>
                </a:lnTo>
                <a:lnTo>
                  <a:pt x="104098" y="97376"/>
                </a:lnTo>
                <a:lnTo>
                  <a:pt x="106107" y="94425"/>
                </a:lnTo>
                <a:lnTo>
                  <a:pt x="106944" y="92950"/>
                </a:lnTo>
                <a:lnTo>
                  <a:pt x="106944" y="92622"/>
                </a:lnTo>
                <a:lnTo>
                  <a:pt x="106777" y="92785"/>
                </a:lnTo>
                <a:lnTo>
                  <a:pt x="106777" y="92785"/>
                </a:lnTo>
                <a:lnTo>
                  <a:pt x="107446" y="91967"/>
                </a:lnTo>
                <a:lnTo>
                  <a:pt x="108284" y="91146"/>
                </a:lnTo>
                <a:lnTo>
                  <a:pt x="109790" y="89508"/>
                </a:lnTo>
                <a:lnTo>
                  <a:pt x="109119" y="91146"/>
                </a:lnTo>
                <a:lnTo>
                  <a:pt x="107948" y="93113"/>
                </a:lnTo>
                <a:lnTo>
                  <a:pt x="105773" y="96556"/>
                </a:lnTo>
                <a:lnTo>
                  <a:pt x="107111" y="94754"/>
                </a:lnTo>
                <a:lnTo>
                  <a:pt x="108115" y="93277"/>
                </a:lnTo>
                <a:lnTo>
                  <a:pt x="109956" y="90000"/>
                </a:lnTo>
                <a:lnTo>
                  <a:pt x="109790" y="90163"/>
                </a:lnTo>
                <a:lnTo>
                  <a:pt x="109790" y="89834"/>
                </a:lnTo>
                <a:lnTo>
                  <a:pt x="110292" y="88688"/>
                </a:lnTo>
                <a:lnTo>
                  <a:pt x="111296" y="86884"/>
                </a:lnTo>
                <a:lnTo>
                  <a:pt x="109119" y="89671"/>
                </a:lnTo>
                <a:lnTo>
                  <a:pt x="109288" y="88688"/>
                </a:lnTo>
                <a:lnTo>
                  <a:pt x="109454" y="87541"/>
                </a:lnTo>
                <a:lnTo>
                  <a:pt x="110292" y="85082"/>
                </a:lnTo>
                <a:lnTo>
                  <a:pt x="111463" y="82294"/>
                </a:lnTo>
                <a:lnTo>
                  <a:pt x="112969" y="79179"/>
                </a:lnTo>
                <a:lnTo>
                  <a:pt x="115981" y="73277"/>
                </a:lnTo>
                <a:lnTo>
                  <a:pt x="117321" y="70655"/>
                </a:lnTo>
                <a:lnTo>
                  <a:pt x="118325" y="68360"/>
                </a:lnTo>
                <a:lnTo>
                  <a:pt x="118158" y="68688"/>
                </a:lnTo>
                <a:lnTo>
                  <a:pt x="118325" y="67868"/>
                </a:lnTo>
                <a:lnTo>
                  <a:pt x="118492" y="67705"/>
                </a:lnTo>
                <a:lnTo>
                  <a:pt x="118492" y="67868"/>
                </a:lnTo>
                <a:lnTo>
                  <a:pt x="118660" y="67048"/>
                </a:lnTo>
                <a:lnTo>
                  <a:pt x="118492" y="67539"/>
                </a:lnTo>
                <a:lnTo>
                  <a:pt x="118827" y="66393"/>
                </a:lnTo>
                <a:lnTo>
                  <a:pt x="119162" y="64754"/>
                </a:lnTo>
                <a:lnTo>
                  <a:pt x="119329" y="63279"/>
                </a:lnTo>
                <a:lnTo>
                  <a:pt x="119496" y="63442"/>
                </a:lnTo>
                <a:lnTo>
                  <a:pt x="119664" y="63442"/>
                </a:lnTo>
                <a:lnTo>
                  <a:pt x="119831" y="62458"/>
                </a:lnTo>
                <a:lnTo>
                  <a:pt x="119831" y="60491"/>
                </a:lnTo>
                <a:lnTo>
                  <a:pt x="119998" y="53933"/>
                </a:lnTo>
                <a:lnTo>
                  <a:pt x="119998" y="49507"/>
                </a:lnTo>
                <a:lnTo>
                  <a:pt x="119831" y="48197"/>
                </a:lnTo>
                <a:lnTo>
                  <a:pt x="119831" y="47868"/>
                </a:lnTo>
                <a:lnTo>
                  <a:pt x="119664" y="47868"/>
                </a:lnTo>
                <a:lnTo>
                  <a:pt x="118994" y="46556"/>
                </a:lnTo>
                <a:lnTo>
                  <a:pt x="118492" y="44589"/>
                </a:lnTo>
                <a:lnTo>
                  <a:pt x="117989" y="42622"/>
                </a:lnTo>
                <a:lnTo>
                  <a:pt x="117823" y="40984"/>
                </a:lnTo>
                <a:lnTo>
                  <a:pt x="117656" y="41147"/>
                </a:lnTo>
                <a:lnTo>
                  <a:pt x="117656" y="40819"/>
                </a:lnTo>
                <a:lnTo>
                  <a:pt x="116985" y="39835"/>
                </a:lnTo>
                <a:lnTo>
                  <a:pt x="116317" y="38851"/>
                </a:lnTo>
                <a:lnTo>
                  <a:pt x="114475" y="36721"/>
                </a:lnTo>
                <a:lnTo>
                  <a:pt x="112802" y="34591"/>
                </a:lnTo>
                <a:lnTo>
                  <a:pt x="112133" y="33607"/>
                </a:lnTo>
                <a:lnTo>
                  <a:pt x="111798" y="32623"/>
                </a:lnTo>
                <a:lnTo>
                  <a:pt x="111965" y="32950"/>
                </a:lnTo>
                <a:lnTo>
                  <a:pt x="112300" y="33115"/>
                </a:lnTo>
                <a:lnTo>
                  <a:pt x="112300" y="33115"/>
                </a:lnTo>
                <a:lnTo>
                  <a:pt x="112133" y="32787"/>
                </a:lnTo>
                <a:lnTo>
                  <a:pt x="111629" y="32132"/>
                </a:lnTo>
                <a:lnTo>
                  <a:pt x="109956" y="30328"/>
                </a:lnTo>
                <a:lnTo>
                  <a:pt x="108284" y="28688"/>
                </a:lnTo>
                <a:lnTo>
                  <a:pt x="108284" y="29016"/>
                </a:lnTo>
                <a:lnTo>
                  <a:pt x="108284" y="29344"/>
                </a:lnTo>
                <a:lnTo>
                  <a:pt x="106609" y="27704"/>
                </a:lnTo>
                <a:lnTo>
                  <a:pt x="107111" y="28361"/>
                </a:lnTo>
                <a:lnTo>
                  <a:pt x="105605" y="26720"/>
                </a:lnTo>
                <a:lnTo>
                  <a:pt x="104769" y="25902"/>
                </a:lnTo>
                <a:lnTo>
                  <a:pt x="105103" y="25902"/>
                </a:lnTo>
                <a:lnTo>
                  <a:pt x="106275" y="26886"/>
                </a:lnTo>
                <a:lnTo>
                  <a:pt x="106275" y="26886"/>
                </a:lnTo>
                <a:lnTo>
                  <a:pt x="102259" y="23278"/>
                </a:lnTo>
                <a:lnTo>
                  <a:pt x="103094" y="24098"/>
                </a:lnTo>
                <a:lnTo>
                  <a:pt x="100919" y="22623"/>
                </a:lnTo>
                <a:lnTo>
                  <a:pt x="98911" y="21639"/>
                </a:lnTo>
                <a:lnTo>
                  <a:pt x="100417" y="22786"/>
                </a:lnTo>
                <a:lnTo>
                  <a:pt x="101923" y="23935"/>
                </a:lnTo>
                <a:lnTo>
                  <a:pt x="104601" y="26557"/>
                </a:lnTo>
                <a:lnTo>
                  <a:pt x="107111" y="28853"/>
                </a:lnTo>
                <a:lnTo>
                  <a:pt x="108617" y="30000"/>
                </a:lnTo>
                <a:lnTo>
                  <a:pt x="110123" y="31148"/>
                </a:lnTo>
                <a:lnTo>
                  <a:pt x="110123" y="31148"/>
                </a:lnTo>
                <a:lnTo>
                  <a:pt x="108952" y="30491"/>
                </a:lnTo>
                <a:lnTo>
                  <a:pt x="107613" y="29508"/>
                </a:lnTo>
                <a:lnTo>
                  <a:pt x="107781" y="30000"/>
                </a:lnTo>
                <a:lnTo>
                  <a:pt x="108115" y="30656"/>
                </a:lnTo>
                <a:lnTo>
                  <a:pt x="109956" y="33279"/>
                </a:lnTo>
                <a:lnTo>
                  <a:pt x="112300" y="36393"/>
                </a:lnTo>
                <a:lnTo>
                  <a:pt x="112133" y="36393"/>
                </a:lnTo>
                <a:lnTo>
                  <a:pt x="112467" y="36558"/>
                </a:lnTo>
                <a:lnTo>
                  <a:pt x="112635" y="37049"/>
                </a:lnTo>
                <a:lnTo>
                  <a:pt x="112969" y="37541"/>
                </a:lnTo>
                <a:lnTo>
                  <a:pt x="113137" y="37705"/>
                </a:lnTo>
                <a:lnTo>
                  <a:pt x="112802" y="37049"/>
                </a:lnTo>
                <a:lnTo>
                  <a:pt x="112802" y="37049"/>
                </a:lnTo>
                <a:lnTo>
                  <a:pt x="113973" y="38525"/>
                </a:lnTo>
                <a:lnTo>
                  <a:pt x="114810" y="39343"/>
                </a:lnTo>
                <a:lnTo>
                  <a:pt x="115146" y="39672"/>
                </a:lnTo>
                <a:lnTo>
                  <a:pt x="115312" y="39672"/>
                </a:lnTo>
                <a:lnTo>
                  <a:pt x="115312" y="39343"/>
                </a:lnTo>
                <a:lnTo>
                  <a:pt x="115146" y="38851"/>
                </a:lnTo>
                <a:lnTo>
                  <a:pt x="115814" y="40327"/>
                </a:lnTo>
                <a:lnTo>
                  <a:pt x="116317" y="41802"/>
                </a:lnTo>
                <a:lnTo>
                  <a:pt x="117487" y="45081"/>
                </a:lnTo>
                <a:lnTo>
                  <a:pt x="118325" y="48360"/>
                </a:lnTo>
                <a:lnTo>
                  <a:pt x="118660" y="49507"/>
                </a:lnTo>
                <a:lnTo>
                  <a:pt x="118827" y="50164"/>
                </a:lnTo>
                <a:lnTo>
                  <a:pt x="118660" y="50327"/>
                </a:lnTo>
                <a:lnTo>
                  <a:pt x="118325" y="49836"/>
                </a:lnTo>
                <a:lnTo>
                  <a:pt x="118325" y="50819"/>
                </a:lnTo>
                <a:lnTo>
                  <a:pt x="118492" y="51966"/>
                </a:lnTo>
                <a:lnTo>
                  <a:pt x="118660" y="51966"/>
                </a:lnTo>
                <a:lnTo>
                  <a:pt x="118660" y="52294"/>
                </a:lnTo>
                <a:lnTo>
                  <a:pt x="118660" y="53115"/>
                </a:lnTo>
                <a:lnTo>
                  <a:pt x="118325" y="52786"/>
                </a:lnTo>
                <a:lnTo>
                  <a:pt x="118158" y="52458"/>
                </a:lnTo>
                <a:lnTo>
                  <a:pt x="118158" y="52294"/>
                </a:lnTo>
                <a:lnTo>
                  <a:pt x="118325" y="51966"/>
                </a:lnTo>
                <a:lnTo>
                  <a:pt x="117989" y="49836"/>
                </a:lnTo>
                <a:lnTo>
                  <a:pt x="117487" y="47540"/>
                </a:lnTo>
                <a:lnTo>
                  <a:pt x="118158" y="52623"/>
                </a:lnTo>
                <a:lnTo>
                  <a:pt x="118325" y="55245"/>
                </a:lnTo>
                <a:lnTo>
                  <a:pt x="118325" y="57869"/>
                </a:lnTo>
                <a:lnTo>
                  <a:pt x="118158" y="60328"/>
                </a:lnTo>
                <a:lnTo>
                  <a:pt x="117823" y="62950"/>
                </a:lnTo>
                <a:lnTo>
                  <a:pt x="117321" y="65246"/>
                </a:lnTo>
                <a:lnTo>
                  <a:pt x="116483" y="67705"/>
                </a:lnTo>
                <a:lnTo>
                  <a:pt x="116819" y="67048"/>
                </a:lnTo>
                <a:lnTo>
                  <a:pt x="116985" y="67048"/>
                </a:lnTo>
                <a:lnTo>
                  <a:pt x="116819" y="68196"/>
                </a:lnTo>
                <a:lnTo>
                  <a:pt x="116317" y="69835"/>
                </a:lnTo>
                <a:lnTo>
                  <a:pt x="116150" y="70327"/>
                </a:lnTo>
                <a:lnTo>
                  <a:pt x="115814" y="70655"/>
                </a:lnTo>
                <a:lnTo>
                  <a:pt x="115814" y="70492"/>
                </a:lnTo>
                <a:lnTo>
                  <a:pt x="115479" y="71475"/>
                </a:lnTo>
                <a:lnTo>
                  <a:pt x="114308" y="74753"/>
                </a:lnTo>
                <a:lnTo>
                  <a:pt x="112969" y="78687"/>
                </a:lnTo>
                <a:lnTo>
                  <a:pt x="111296" y="82131"/>
                </a:lnTo>
                <a:lnTo>
                  <a:pt x="109454" y="85245"/>
                </a:lnTo>
                <a:lnTo>
                  <a:pt x="107613" y="88524"/>
                </a:lnTo>
                <a:lnTo>
                  <a:pt x="105438" y="91638"/>
                </a:lnTo>
                <a:lnTo>
                  <a:pt x="103263" y="94589"/>
                </a:lnTo>
                <a:lnTo>
                  <a:pt x="100919" y="97376"/>
                </a:lnTo>
                <a:lnTo>
                  <a:pt x="98241" y="100163"/>
                </a:lnTo>
                <a:lnTo>
                  <a:pt x="95563" y="102786"/>
                </a:lnTo>
                <a:lnTo>
                  <a:pt x="92551" y="104916"/>
                </a:lnTo>
                <a:lnTo>
                  <a:pt x="86860" y="108524"/>
                </a:lnTo>
                <a:lnTo>
                  <a:pt x="78995" y="113441"/>
                </a:lnTo>
                <a:lnTo>
                  <a:pt x="79162" y="113278"/>
                </a:lnTo>
                <a:lnTo>
                  <a:pt x="79329" y="113113"/>
                </a:lnTo>
                <a:lnTo>
                  <a:pt x="80000" y="112621"/>
                </a:lnTo>
                <a:lnTo>
                  <a:pt x="81004" y="112129"/>
                </a:lnTo>
                <a:lnTo>
                  <a:pt x="77823" y="113605"/>
                </a:lnTo>
                <a:lnTo>
                  <a:pt x="76485" y="114262"/>
                </a:lnTo>
                <a:lnTo>
                  <a:pt x="76150" y="114262"/>
                </a:lnTo>
                <a:lnTo>
                  <a:pt x="76485" y="114096"/>
                </a:lnTo>
                <a:lnTo>
                  <a:pt x="73806" y="114753"/>
                </a:lnTo>
                <a:lnTo>
                  <a:pt x="70961" y="115245"/>
                </a:lnTo>
                <a:lnTo>
                  <a:pt x="68117" y="115572"/>
                </a:lnTo>
                <a:lnTo>
                  <a:pt x="65271" y="115900"/>
                </a:lnTo>
                <a:lnTo>
                  <a:pt x="59580" y="116392"/>
                </a:lnTo>
                <a:lnTo>
                  <a:pt x="57070" y="116720"/>
                </a:lnTo>
                <a:lnTo>
                  <a:pt x="54559" y="117047"/>
                </a:lnTo>
                <a:lnTo>
                  <a:pt x="53388" y="117047"/>
                </a:lnTo>
                <a:lnTo>
                  <a:pt x="52049" y="116884"/>
                </a:lnTo>
                <a:lnTo>
                  <a:pt x="49372" y="116229"/>
                </a:lnTo>
                <a:lnTo>
                  <a:pt x="46862" y="115572"/>
                </a:lnTo>
                <a:lnTo>
                  <a:pt x="45689" y="115408"/>
                </a:lnTo>
                <a:lnTo>
                  <a:pt x="44518" y="115408"/>
                </a:lnTo>
                <a:lnTo>
                  <a:pt x="45355" y="116392"/>
                </a:lnTo>
                <a:lnTo>
                  <a:pt x="45187" y="116555"/>
                </a:lnTo>
                <a:lnTo>
                  <a:pt x="44685" y="116392"/>
                </a:lnTo>
                <a:lnTo>
                  <a:pt x="43179" y="116064"/>
                </a:lnTo>
                <a:lnTo>
                  <a:pt x="42175" y="115572"/>
                </a:lnTo>
                <a:lnTo>
                  <a:pt x="43012" y="115408"/>
                </a:lnTo>
                <a:lnTo>
                  <a:pt x="43849" y="115737"/>
                </a:lnTo>
                <a:lnTo>
                  <a:pt x="44016" y="115408"/>
                </a:lnTo>
                <a:lnTo>
                  <a:pt x="44016" y="115245"/>
                </a:lnTo>
                <a:lnTo>
                  <a:pt x="43849" y="115080"/>
                </a:lnTo>
                <a:lnTo>
                  <a:pt x="43514" y="114917"/>
                </a:lnTo>
                <a:lnTo>
                  <a:pt x="42845" y="115080"/>
                </a:lnTo>
                <a:lnTo>
                  <a:pt x="42008" y="115245"/>
                </a:lnTo>
                <a:lnTo>
                  <a:pt x="40835" y="115408"/>
                </a:lnTo>
                <a:lnTo>
                  <a:pt x="41672" y="115080"/>
                </a:lnTo>
                <a:lnTo>
                  <a:pt x="39162" y="114588"/>
                </a:lnTo>
                <a:lnTo>
                  <a:pt x="37154" y="114096"/>
                </a:lnTo>
                <a:lnTo>
                  <a:pt x="35481" y="113441"/>
                </a:lnTo>
                <a:lnTo>
                  <a:pt x="33806" y="112621"/>
                </a:lnTo>
                <a:lnTo>
                  <a:pt x="33806" y="112621"/>
                </a:lnTo>
                <a:lnTo>
                  <a:pt x="34979" y="112950"/>
                </a:lnTo>
                <a:lnTo>
                  <a:pt x="33975" y="112458"/>
                </a:lnTo>
                <a:lnTo>
                  <a:pt x="33639" y="112621"/>
                </a:lnTo>
                <a:lnTo>
                  <a:pt x="33975" y="112786"/>
                </a:lnTo>
                <a:lnTo>
                  <a:pt x="32802" y="112786"/>
                </a:lnTo>
                <a:lnTo>
                  <a:pt x="31631" y="112458"/>
                </a:lnTo>
                <a:lnTo>
                  <a:pt x="30627" y="112129"/>
                </a:lnTo>
                <a:lnTo>
                  <a:pt x="29623" y="111474"/>
                </a:lnTo>
                <a:lnTo>
                  <a:pt x="30125" y="111311"/>
                </a:lnTo>
                <a:lnTo>
                  <a:pt x="30627" y="111474"/>
                </a:lnTo>
                <a:lnTo>
                  <a:pt x="30627" y="111474"/>
                </a:lnTo>
                <a:lnTo>
                  <a:pt x="26944" y="109836"/>
                </a:lnTo>
                <a:lnTo>
                  <a:pt x="25940" y="109179"/>
                </a:lnTo>
                <a:lnTo>
                  <a:pt x="26109" y="109344"/>
                </a:lnTo>
                <a:lnTo>
                  <a:pt x="24434" y="108687"/>
                </a:lnTo>
                <a:lnTo>
                  <a:pt x="22928" y="107868"/>
                </a:lnTo>
                <a:lnTo>
                  <a:pt x="21923" y="107212"/>
                </a:lnTo>
                <a:lnTo>
                  <a:pt x="21757" y="106883"/>
                </a:lnTo>
                <a:lnTo>
                  <a:pt x="21590" y="106556"/>
                </a:lnTo>
                <a:lnTo>
                  <a:pt x="20753" y="105900"/>
                </a:lnTo>
                <a:lnTo>
                  <a:pt x="19748" y="105081"/>
                </a:lnTo>
                <a:lnTo>
                  <a:pt x="17573" y="102949"/>
                </a:lnTo>
                <a:lnTo>
                  <a:pt x="17573" y="102949"/>
                </a:lnTo>
                <a:lnTo>
                  <a:pt x="18744" y="103441"/>
                </a:lnTo>
                <a:lnTo>
                  <a:pt x="16736" y="101802"/>
                </a:lnTo>
                <a:lnTo>
                  <a:pt x="14559" y="99998"/>
                </a:lnTo>
                <a:lnTo>
                  <a:pt x="13388" y="98851"/>
                </a:lnTo>
                <a:lnTo>
                  <a:pt x="12384" y="97539"/>
                </a:lnTo>
                <a:lnTo>
                  <a:pt x="11045" y="95737"/>
                </a:lnTo>
                <a:lnTo>
                  <a:pt x="11380" y="96229"/>
                </a:lnTo>
                <a:lnTo>
                  <a:pt x="10711" y="95409"/>
                </a:lnTo>
                <a:lnTo>
                  <a:pt x="9707" y="94260"/>
                </a:lnTo>
                <a:lnTo>
                  <a:pt x="9372" y="93769"/>
                </a:lnTo>
                <a:lnTo>
                  <a:pt x="9037" y="93605"/>
                </a:lnTo>
                <a:lnTo>
                  <a:pt x="9539" y="94917"/>
                </a:lnTo>
                <a:lnTo>
                  <a:pt x="10376" y="96064"/>
                </a:lnTo>
                <a:lnTo>
                  <a:pt x="11213" y="97213"/>
                </a:lnTo>
                <a:lnTo>
                  <a:pt x="11882" y="98360"/>
                </a:lnTo>
                <a:lnTo>
                  <a:pt x="11045" y="97705"/>
                </a:lnTo>
                <a:lnTo>
                  <a:pt x="10543" y="97048"/>
                </a:lnTo>
                <a:lnTo>
                  <a:pt x="10711" y="97376"/>
                </a:lnTo>
                <a:lnTo>
                  <a:pt x="10543" y="97213"/>
                </a:lnTo>
                <a:lnTo>
                  <a:pt x="9539" y="95901"/>
                </a:lnTo>
                <a:lnTo>
                  <a:pt x="8870" y="95081"/>
                </a:lnTo>
                <a:lnTo>
                  <a:pt x="8368" y="94097"/>
                </a:lnTo>
                <a:lnTo>
                  <a:pt x="8032" y="93277"/>
                </a:lnTo>
                <a:lnTo>
                  <a:pt x="8032" y="93113"/>
                </a:lnTo>
                <a:lnTo>
                  <a:pt x="8201" y="92785"/>
                </a:lnTo>
                <a:lnTo>
                  <a:pt x="9037" y="94260"/>
                </a:lnTo>
                <a:lnTo>
                  <a:pt x="8368" y="92622"/>
                </a:lnTo>
                <a:lnTo>
                  <a:pt x="8032" y="92130"/>
                </a:lnTo>
                <a:lnTo>
                  <a:pt x="7364" y="90818"/>
                </a:lnTo>
                <a:lnTo>
                  <a:pt x="7364" y="90655"/>
                </a:lnTo>
                <a:lnTo>
                  <a:pt x="6695" y="89508"/>
                </a:lnTo>
                <a:lnTo>
                  <a:pt x="6024" y="88032"/>
                </a:lnTo>
                <a:lnTo>
                  <a:pt x="6360" y="89671"/>
                </a:lnTo>
                <a:lnTo>
                  <a:pt x="6024" y="89016"/>
                </a:lnTo>
                <a:lnTo>
                  <a:pt x="5691" y="88359"/>
                </a:lnTo>
                <a:lnTo>
                  <a:pt x="5691" y="87704"/>
                </a:lnTo>
                <a:lnTo>
                  <a:pt x="5691" y="87049"/>
                </a:lnTo>
                <a:lnTo>
                  <a:pt x="6360" y="88196"/>
                </a:lnTo>
                <a:lnTo>
                  <a:pt x="6862" y="89508"/>
                </a:lnTo>
                <a:lnTo>
                  <a:pt x="6862" y="89508"/>
                </a:lnTo>
                <a:lnTo>
                  <a:pt x="5691" y="86065"/>
                </a:lnTo>
                <a:lnTo>
                  <a:pt x="5691" y="86065"/>
                </a:lnTo>
                <a:lnTo>
                  <a:pt x="6862" y="88196"/>
                </a:lnTo>
                <a:lnTo>
                  <a:pt x="5691" y="85082"/>
                </a:lnTo>
                <a:lnTo>
                  <a:pt x="6360" y="85737"/>
                </a:lnTo>
                <a:lnTo>
                  <a:pt x="6695" y="85900"/>
                </a:lnTo>
                <a:lnTo>
                  <a:pt x="7028" y="86065"/>
                </a:lnTo>
                <a:lnTo>
                  <a:pt x="7197" y="86720"/>
                </a:lnTo>
                <a:lnTo>
                  <a:pt x="6862" y="85082"/>
                </a:lnTo>
                <a:lnTo>
                  <a:pt x="6193" y="83278"/>
                </a:lnTo>
                <a:lnTo>
                  <a:pt x="4685" y="79179"/>
                </a:lnTo>
                <a:lnTo>
                  <a:pt x="3849" y="76228"/>
                </a:lnTo>
                <a:lnTo>
                  <a:pt x="3012" y="72786"/>
                </a:lnTo>
                <a:lnTo>
                  <a:pt x="3012" y="72786"/>
                </a:lnTo>
                <a:lnTo>
                  <a:pt x="3347" y="73114"/>
                </a:lnTo>
                <a:lnTo>
                  <a:pt x="3514" y="72951"/>
                </a:lnTo>
                <a:lnTo>
                  <a:pt x="3681" y="73114"/>
                </a:lnTo>
                <a:lnTo>
                  <a:pt x="4016" y="73277"/>
                </a:lnTo>
                <a:lnTo>
                  <a:pt x="3849" y="70000"/>
                </a:lnTo>
                <a:lnTo>
                  <a:pt x="3681" y="66556"/>
                </a:lnTo>
                <a:lnTo>
                  <a:pt x="3849" y="63279"/>
                </a:lnTo>
                <a:lnTo>
                  <a:pt x="4183" y="61803"/>
                </a:lnTo>
                <a:lnTo>
                  <a:pt x="4351" y="60491"/>
                </a:lnTo>
                <a:lnTo>
                  <a:pt x="5020" y="57049"/>
                </a:lnTo>
                <a:lnTo>
                  <a:pt x="5020" y="57704"/>
                </a:lnTo>
                <a:lnTo>
                  <a:pt x="5187" y="58196"/>
                </a:lnTo>
                <a:lnTo>
                  <a:pt x="5187" y="56394"/>
                </a:lnTo>
                <a:lnTo>
                  <a:pt x="5355" y="54590"/>
                </a:lnTo>
                <a:lnTo>
                  <a:pt x="6024" y="50819"/>
                </a:lnTo>
                <a:lnTo>
                  <a:pt x="6862" y="47048"/>
                </a:lnTo>
                <a:lnTo>
                  <a:pt x="8201" y="43443"/>
                </a:lnTo>
                <a:lnTo>
                  <a:pt x="9874" y="39672"/>
                </a:lnTo>
                <a:lnTo>
                  <a:pt x="11715" y="36229"/>
                </a:lnTo>
                <a:lnTo>
                  <a:pt x="13890" y="32787"/>
                </a:lnTo>
                <a:lnTo>
                  <a:pt x="16234" y="29344"/>
                </a:lnTo>
                <a:lnTo>
                  <a:pt x="18744" y="26229"/>
                </a:lnTo>
                <a:lnTo>
                  <a:pt x="21421" y="23115"/>
                </a:lnTo>
                <a:lnTo>
                  <a:pt x="24434" y="20327"/>
                </a:lnTo>
                <a:lnTo>
                  <a:pt x="27279" y="17542"/>
                </a:lnTo>
                <a:lnTo>
                  <a:pt x="30460" y="15081"/>
                </a:lnTo>
                <a:lnTo>
                  <a:pt x="33639" y="12951"/>
                </a:lnTo>
                <a:lnTo>
                  <a:pt x="36819" y="10984"/>
                </a:lnTo>
                <a:lnTo>
                  <a:pt x="40000" y="9345"/>
                </a:lnTo>
                <a:lnTo>
                  <a:pt x="38325" y="10820"/>
                </a:lnTo>
                <a:lnTo>
                  <a:pt x="40166" y="9508"/>
                </a:lnTo>
                <a:lnTo>
                  <a:pt x="41339" y="8853"/>
                </a:lnTo>
                <a:lnTo>
                  <a:pt x="45020" y="7213"/>
                </a:lnTo>
                <a:lnTo>
                  <a:pt x="44016" y="7213"/>
                </a:lnTo>
                <a:lnTo>
                  <a:pt x="45522" y="6558"/>
                </a:lnTo>
                <a:lnTo>
                  <a:pt x="47697" y="5574"/>
                </a:lnTo>
                <a:lnTo>
                  <a:pt x="47195" y="6229"/>
                </a:lnTo>
                <a:lnTo>
                  <a:pt x="47697" y="6229"/>
                </a:lnTo>
                <a:lnTo>
                  <a:pt x="47697" y="6394"/>
                </a:lnTo>
                <a:lnTo>
                  <a:pt x="47530" y="6558"/>
                </a:lnTo>
                <a:lnTo>
                  <a:pt x="50208" y="5737"/>
                </a:lnTo>
                <a:lnTo>
                  <a:pt x="52551" y="4754"/>
                </a:lnTo>
                <a:lnTo>
                  <a:pt x="55061" y="3934"/>
                </a:lnTo>
                <a:lnTo>
                  <a:pt x="56401" y="3607"/>
                </a:lnTo>
                <a:lnTo>
                  <a:pt x="57907" y="3442"/>
                </a:lnTo>
                <a:lnTo>
                  <a:pt x="57740" y="3607"/>
                </a:lnTo>
                <a:lnTo>
                  <a:pt x="58409" y="3442"/>
                </a:lnTo>
                <a:lnTo>
                  <a:pt x="60753" y="3115"/>
                </a:lnTo>
                <a:lnTo>
                  <a:pt x="63596" y="2458"/>
                </a:lnTo>
                <a:lnTo>
                  <a:pt x="65606" y="1967"/>
                </a:lnTo>
                <a:lnTo>
                  <a:pt x="65606" y="2458"/>
                </a:lnTo>
                <a:lnTo>
                  <a:pt x="72635" y="2132"/>
                </a:lnTo>
                <a:lnTo>
                  <a:pt x="73639" y="1803"/>
                </a:lnTo>
                <a:lnTo>
                  <a:pt x="73973" y="1967"/>
                </a:lnTo>
                <a:lnTo>
                  <a:pt x="73639" y="2132"/>
                </a:lnTo>
                <a:lnTo>
                  <a:pt x="73304" y="2295"/>
                </a:lnTo>
                <a:lnTo>
                  <a:pt x="74977" y="2295"/>
                </a:lnTo>
                <a:lnTo>
                  <a:pt x="76485" y="2132"/>
                </a:lnTo>
                <a:lnTo>
                  <a:pt x="76987" y="2458"/>
                </a:lnTo>
                <a:lnTo>
                  <a:pt x="78158" y="2787"/>
                </a:lnTo>
                <a:lnTo>
                  <a:pt x="81506" y="3607"/>
                </a:lnTo>
                <a:lnTo>
                  <a:pt x="85187" y="4099"/>
                </a:lnTo>
                <a:lnTo>
                  <a:pt x="88032" y="4754"/>
                </a:lnTo>
                <a:lnTo>
                  <a:pt x="84518" y="3442"/>
                </a:lnTo>
                <a:lnTo>
                  <a:pt x="80333" y="2295"/>
                </a:lnTo>
                <a:lnTo>
                  <a:pt x="75814" y="1311"/>
                </a:lnTo>
                <a:lnTo>
                  <a:pt x="71296" y="491"/>
                </a:lnTo>
                <a:lnTo>
                  <a:pt x="66944" y="165"/>
                </a:lnTo>
                <a:lnTo>
                  <a:pt x="62928" y="0"/>
                </a:lnTo>
                <a:close/>
              </a:path>
            </a:pathLst>
          </a:custGeom>
          <a:solidFill>
            <a:srgbClr val="2C3E50"/>
          </a:solidFill>
          <a:ln cap="flat" cmpd="sng" w="9525">
            <a:solidFill>
              <a:srgbClr val="2C3E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8"/>
          <p:cNvSpPr txBox="1"/>
          <p:nvPr/>
        </p:nvSpPr>
        <p:spPr>
          <a:xfrm>
            <a:off x="7026654" y="2899829"/>
            <a:ext cx="1632000" cy="71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55D4B"/>
              </a:buClr>
              <a:buFont typeface="Amatic SC"/>
              <a:buNone/>
            </a:pPr>
            <a:r>
              <a:rPr lang="en" sz="1800">
                <a:solidFill>
                  <a:schemeClr val="lt1"/>
                </a:solidFill>
                <a:latin typeface="Maven Pro"/>
                <a:ea typeface="Maven Pro"/>
                <a:cs typeface="Maven Pro"/>
                <a:sym typeface="Maven Pro"/>
              </a:rPr>
              <a:t>Continuation </a:t>
            </a:r>
            <a:endParaRPr i="0" sz="1800" cap="none" strike="noStrike">
              <a:solidFill>
                <a:schemeClr val="lt1"/>
              </a:solidFill>
              <a:latin typeface="Maven Pro"/>
              <a:ea typeface="Maven Pro"/>
              <a:cs typeface="Maven Pro"/>
              <a:sym typeface="Maven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6994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Liability?</a:t>
            </a:r>
            <a:endParaRPr/>
          </a:p>
        </p:txBody>
      </p:sp>
      <p:sp>
        <p:nvSpPr>
          <p:cNvPr id="319" name="Google Shape;319;p19"/>
          <p:cNvSpPr txBox="1"/>
          <p:nvPr>
            <p:ph idx="1" type="body"/>
          </p:nvPr>
        </p:nvSpPr>
        <p:spPr>
          <a:xfrm>
            <a:off x="1303800" y="176582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Financial Responsibility in case of lawsuit </a:t>
            </a:r>
            <a:endParaRPr sz="1800"/>
          </a:p>
          <a:p>
            <a:pPr indent="-342900" lvl="1" marL="914400" rtl="0" algn="l">
              <a:spcBef>
                <a:spcPts val="0"/>
              </a:spcBef>
              <a:spcAft>
                <a:spcPts val="0"/>
              </a:spcAft>
              <a:buSzPts val="1800"/>
              <a:buChar char="○"/>
            </a:pPr>
            <a:r>
              <a:rPr lang="en" sz="1800"/>
              <a:t>Obligations under contracts (verbal or written) - including contracts to deliver goods or services, loan documents, lease agreements, etc. </a:t>
            </a:r>
            <a:endParaRPr sz="1800"/>
          </a:p>
          <a:p>
            <a:pPr indent="-342900" lvl="1" marL="914400" rtl="0" algn="l">
              <a:spcBef>
                <a:spcPts val="0"/>
              </a:spcBef>
              <a:spcAft>
                <a:spcPts val="0"/>
              </a:spcAft>
              <a:buSzPts val="1800"/>
              <a:buChar char="○"/>
            </a:pPr>
            <a:r>
              <a:rPr lang="en" sz="1800"/>
              <a:t>Injury or damage to persons or property </a:t>
            </a:r>
            <a:endParaRPr sz="1800"/>
          </a:p>
          <a:p>
            <a:pPr indent="-342900" lvl="0" marL="457200" rtl="0" algn="l">
              <a:spcBef>
                <a:spcPts val="0"/>
              </a:spcBef>
              <a:spcAft>
                <a:spcPts val="0"/>
              </a:spcAft>
              <a:buSzPts val="1800"/>
              <a:buChar char="●"/>
            </a:pPr>
            <a:r>
              <a:rPr lang="en" sz="1800"/>
              <a:t>If the business is held liable, all of the personal assets (home, car, bank account, etc) could be reached in payment of liability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protect against liability </a:t>
            </a:r>
            <a:endParaRPr/>
          </a:p>
        </p:txBody>
      </p:sp>
      <p:sp>
        <p:nvSpPr>
          <p:cNvPr id="325" name="Google Shape;325;p20"/>
          <p:cNvSpPr txBox="1"/>
          <p:nvPr>
            <p:ph idx="1" type="body"/>
          </p:nvPr>
        </p:nvSpPr>
        <p:spPr>
          <a:xfrm>
            <a:off x="1303800" y="1744675"/>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Homestead Act </a:t>
            </a:r>
            <a:endParaRPr sz="1800"/>
          </a:p>
          <a:p>
            <a:pPr indent="-342900" lvl="0" marL="457200" rtl="0" algn="l">
              <a:spcBef>
                <a:spcPts val="0"/>
              </a:spcBef>
              <a:spcAft>
                <a:spcPts val="0"/>
              </a:spcAft>
              <a:buSzPts val="1800"/>
              <a:buChar char="●"/>
            </a:pPr>
            <a:r>
              <a:rPr lang="en" sz="1800"/>
              <a:t>Insurance </a:t>
            </a:r>
            <a:endParaRPr sz="1800"/>
          </a:p>
          <a:p>
            <a:pPr indent="-342900" lvl="0" marL="457200" rtl="0" algn="l">
              <a:spcBef>
                <a:spcPts val="0"/>
              </a:spcBef>
              <a:spcAft>
                <a:spcPts val="0"/>
              </a:spcAft>
              <a:buSzPts val="1800"/>
              <a:buChar char="●"/>
            </a:pPr>
            <a:r>
              <a:rPr lang="en" sz="1800"/>
              <a:t>Use of a Limited Liability Entity </a:t>
            </a:r>
            <a:endParaRPr sz="1800"/>
          </a:p>
          <a:p>
            <a:pPr indent="-342900" lvl="1" marL="914400" rtl="0" algn="l">
              <a:spcBef>
                <a:spcPts val="0"/>
              </a:spcBef>
              <a:spcAft>
                <a:spcPts val="0"/>
              </a:spcAft>
              <a:buSzPts val="1800"/>
              <a:buChar char="○"/>
            </a:pPr>
            <a:r>
              <a:rPr lang="en" sz="1800"/>
              <a:t>Except in rare cases, only the assets of the entity would be at risk </a:t>
            </a:r>
            <a:endParaRPr sz="1800"/>
          </a:p>
          <a:p>
            <a:pPr indent="-342900" lvl="1" marL="914400" rtl="0" algn="l">
              <a:spcBef>
                <a:spcPts val="0"/>
              </a:spcBef>
              <a:spcAft>
                <a:spcPts val="0"/>
              </a:spcAft>
              <a:buSzPts val="1800"/>
              <a:buChar char="○"/>
            </a:pPr>
            <a:r>
              <a:rPr lang="en" sz="1800"/>
              <a:t>Must form and maintain and </a:t>
            </a:r>
            <a:r>
              <a:rPr lang="en" sz="1800" u="sng"/>
              <a:t>always</a:t>
            </a:r>
            <a:r>
              <a:rPr lang="en" sz="1800"/>
              <a:t> conduct business in the name of the entity.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Liability Entity: Corporations </a:t>
            </a:r>
            <a:endParaRPr/>
          </a:p>
        </p:txBody>
      </p:sp>
      <p:sp>
        <p:nvSpPr>
          <p:cNvPr id="331" name="Google Shape;331;p21"/>
          <p:cNvSpPr txBox="1"/>
          <p:nvPr>
            <p:ph idx="1" type="body"/>
          </p:nvPr>
        </p:nvSpPr>
        <p:spPr>
          <a:xfrm>
            <a:off x="1303800" y="152870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Separate legal entity formed by one or more individuals under state law </a:t>
            </a:r>
            <a:endParaRPr sz="1800"/>
          </a:p>
          <a:p>
            <a:pPr indent="-342900" lvl="0" marL="457200" rtl="0" algn="l">
              <a:spcBef>
                <a:spcPts val="0"/>
              </a:spcBef>
              <a:spcAft>
                <a:spcPts val="0"/>
              </a:spcAft>
              <a:buSzPts val="1800"/>
              <a:buChar char="●"/>
            </a:pPr>
            <a:r>
              <a:rPr lang="en" sz="1800"/>
              <a:t>Shareholders, directors, officers </a:t>
            </a:r>
            <a:endParaRPr sz="1800"/>
          </a:p>
          <a:p>
            <a:pPr indent="-342900" lvl="0" marL="457200" rtl="0" algn="l">
              <a:spcBef>
                <a:spcPts val="0"/>
              </a:spcBef>
              <a:spcAft>
                <a:spcPts val="0"/>
              </a:spcAft>
              <a:buSzPts val="1800"/>
              <a:buChar char="●"/>
            </a:pPr>
            <a:r>
              <a:rPr lang="en" sz="1800"/>
              <a:t>Limited Liability for shareholders (owners)  </a:t>
            </a:r>
            <a:endParaRPr sz="1800"/>
          </a:p>
          <a:p>
            <a:pPr indent="-342900" lvl="0" marL="457200" rtl="0" algn="l">
              <a:spcBef>
                <a:spcPts val="0"/>
              </a:spcBef>
              <a:spcAft>
                <a:spcPts val="0"/>
              </a:spcAft>
              <a:buSzPts val="1800"/>
              <a:buChar char="●"/>
            </a:pPr>
            <a:r>
              <a:rPr lang="en" sz="1800"/>
              <a:t>Easy to transfer ownership </a:t>
            </a:r>
            <a:endParaRPr sz="1800"/>
          </a:p>
          <a:p>
            <a:pPr indent="-342900" lvl="0" marL="457200" rtl="0" algn="l">
              <a:spcBef>
                <a:spcPts val="0"/>
              </a:spcBef>
              <a:spcAft>
                <a:spcPts val="0"/>
              </a:spcAft>
              <a:buSzPts val="1800"/>
              <a:buChar char="●"/>
            </a:pPr>
            <a:r>
              <a:rPr lang="en" sz="1800"/>
              <a:t>Formalities: Articles of Organization and Bylaws</a:t>
            </a:r>
            <a:endParaRPr sz="1800"/>
          </a:p>
          <a:p>
            <a:pPr indent="-342900" lvl="0" marL="457200" rtl="0" algn="l">
              <a:spcBef>
                <a:spcPts val="0"/>
              </a:spcBef>
              <a:spcAft>
                <a:spcPts val="0"/>
              </a:spcAft>
              <a:buSzPts val="1800"/>
              <a:buChar char="●"/>
            </a:pPr>
            <a:r>
              <a:rPr lang="en" sz="1800"/>
              <a:t>Dual Level of Taxation (except in case of S-corporation)</a:t>
            </a:r>
            <a:endParaRPr sz="1800"/>
          </a:p>
          <a:p>
            <a:pPr indent="-342900" lvl="1" marL="914400" rtl="0" algn="l">
              <a:spcBef>
                <a:spcPts val="0"/>
              </a:spcBef>
              <a:spcAft>
                <a:spcPts val="0"/>
              </a:spcAft>
              <a:buSzPts val="1800"/>
              <a:buChar char="○"/>
            </a:pPr>
            <a:r>
              <a:rPr lang="en" sz="1800"/>
              <a:t>Corporation pays taxes on income, then shareholders pay taxes on dividends   </a:t>
            </a:r>
            <a:endParaRPr sz="1800"/>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