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85" r:id="rId4"/>
    <p:sldId id="268" r:id="rId5"/>
    <p:sldId id="274" r:id="rId6"/>
    <p:sldId id="277" r:id="rId7"/>
    <p:sldId id="269" r:id="rId8"/>
    <p:sldId id="275" r:id="rId9"/>
    <p:sldId id="276" r:id="rId10"/>
    <p:sldId id="278" r:id="rId11"/>
    <p:sldId id="279" r:id="rId12"/>
    <p:sldId id="284" r:id="rId13"/>
    <p:sldId id="271" r:id="rId14"/>
    <p:sldId id="281" r:id="rId15"/>
    <p:sldId id="272" r:id="rId16"/>
    <p:sldId id="282" r:id="rId17"/>
    <p:sldId id="273" r:id="rId18"/>
    <p:sldId id="283" r:id="rId19"/>
    <p:sldId id="280" r:id="rId20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60B70C-AABA-49C7-8E0C-B8A46220AACD}" v="52" dt="2020-02-20T20:30:42.8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3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F54F9-D2CA-402B-9686-8CB049A28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63F08-5257-4554-8227-937486FD28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A886E-F025-4184-A4D4-7445B0AB6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39E7-C2ED-4292-AD8F-205A96F3BF4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F3A8A-4B2C-4C45-AC58-D84B19D82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200E9-BC58-4ED8-AC32-6FF276C0B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3883-543C-4F89-B979-C67A044F8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737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8DD1A-3391-4288-AF6C-D8CCCA350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A359ED-9C51-4ED4-9FAC-CAD415E0E2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5E633-F515-4FAA-82CF-840F7D71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39E7-C2ED-4292-AD8F-205A96F3BF4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6CA64-AD59-4BE0-A0C3-C1365A482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85AA1-C3CC-4C3C-8398-7BD850365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3883-543C-4F89-B979-C67A044F8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66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B2E82A-B981-4A2A-BB37-B4D040C92D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909FB4-964B-4975-B272-FE7EB82E0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8CE14-0AE7-477D-AEE9-9874D13AD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39E7-C2ED-4292-AD8F-205A96F3BF4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B8F51-98D2-4E8A-990C-30A9EFB71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6F9DD-928B-4588-A57F-DE39557BD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3883-543C-4F89-B979-C67A044F8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9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AE95D-56A2-4EE8-9FD6-E053AAAD6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4C525-EEAB-417A-ABA1-367059D6D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DE389-8884-47AD-A091-972CD7E3B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39E7-C2ED-4292-AD8F-205A96F3BF4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B1773-E99D-43F0-821B-3AF300033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8BE6D-6840-416C-B479-73912FFF3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3883-543C-4F89-B979-C67A044F8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1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4A734-808B-4BED-968D-CEA457FA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FA0923-AF73-4862-94DD-03E4B92F9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9FD54-FB95-4FF3-9620-0B9C6392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39E7-C2ED-4292-AD8F-205A96F3BF4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05710-AD86-4956-B71C-BC1761E12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62480-528F-4A0D-8AB9-886F56E94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3883-543C-4F89-B979-C67A044F8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0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D1C7-B21E-4BC3-8CF6-65E1C5223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F7C14-A041-49AA-B5AD-FB2A8E4B0E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7AB01E-1563-4395-8ECB-B1DC4834A5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4EDB50-AB8A-42E3-8B19-6E087A7FE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39E7-C2ED-4292-AD8F-205A96F3BF4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E25BF6-6DFA-47E4-9F86-5D8A50FFD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CFCCFF-66FF-4BE8-A241-9915875DB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3883-543C-4F89-B979-C67A044F8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67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46977-6B14-467B-B844-11BB55CF5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AA6FE-C251-4905-9463-4FBEA5F78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AA5BC0-7720-4126-B794-953E5C273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F45405-0B0F-41C1-94BF-C42C8F520E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F409A1-4A24-4C11-A7D0-607806219D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632C13-FA92-40A2-BEEC-70493E59D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39E7-C2ED-4292-AD8F-205A96F3BF4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F0A240-7FD9-4BA2-A326-8C2BE36B5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635E2B-B819-4A45-9111-A1DB04929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3883-543C-4F89-B979-C67A044F8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26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45289-9CBB-4626-ACF7-CAAF2A53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8760AD-44A0-472E-A897-5CBFDC5FF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39E7-C2ED-4292-AD8F-205A96F3BF4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72CE78-0400-4542-89FC-F3AEB0923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FD2546-C571-408A-A437-AFFAFA895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3883-543C-4F89-B979-C67A044F8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98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C4E71E-0E4B-4B5F-931E-CCC223864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39E7-C2ED-4292-AD8F-205A96F3BF4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AB627-DFA3-4D3E-8B25-FA60C5994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020428-1D36-48F9-A689-85861131D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3883-543C-4F89-B979-C67A044F8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870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56DD5-F3BD-432C-89DE-0B2552E25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7B7AF-3BEF-4F82-BF5D-883245634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3ED7FA-0A12-4FCE-9566-6D00404EB4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01DB5F-B9AA-4F92-91A6-583E2C253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39E7-C2ED-4292-AD8F-205A96F3BF4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469BDA-8CFF-4431-A1E6-CED542EA4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D28CF9-191D-40C6-8A85-7CBE7D3AD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3883-543C-4F89-B979-C67A044F8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47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AF28F-D6D2-4547-9918-DF8281E8B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AEFD49-1274-4810-A66E-044084BD02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B55706-96B3-4A25-A926-C2E45606B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5D902B-DA21-473D-884C-BE0371790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39E7-C2ED-4292-AD8F-205A96F3BF4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3F9BAC-B067-4130-8619-9CD547045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162640-2337-4A13-BD68-0FFB15A7C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3883-543C-4F89-B979-C67A044F8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27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F946EF-7C67-4C38-A2FA-D33A77A21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53A00A-0DA0-48C5-A18A-B9A88A804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C2861-94C1-4407-9540-850C97117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F39E7-C2ED-4292-AD8F-205A96F3BF40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9994E-8E6B-4191-A3C3-3C4066539C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BD6A0-1998-40A4-A141-E75D43F29C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F3883-543C-4F89-B979-C67A044F8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88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www.score.org/resource/break-even-analysis-templat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08E2A-1963-448F-80DA-266D28F755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Bookkeeping &amp; Forecasting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140B74-4472-4A78-97BA-6019EB83B0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Mini Exercises </a:t>
            </a:r>
          </a:p>
        </p:txBody>
      </p:sp>
    </p:spTree>
    <p:extLst>
      <p:ext uri="{BB962C8B-B14F-4D97-AF65-F5344CB8AC3E}">
        <p14:creationId xmlns:p14="http://schemas.microsoft.com/office/powerpoint/2010/main" val="139385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9809A0B-0D9D-4DDC-B2E4-EEA81BF14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687" y="278628"/>
            <a:ext cx="10515600" cy="4874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Gross </a:t>
            </a:r>
            <a:r>
              <a:rPr lang="en-US" dirty="0"/>
              <a:t>Profit &amp; Operating Margin (1/2)</a:t>
            </a:r>
            <a:r>
              <a:rPr lang="en-US" sz="1600" dirty="0"/>
              <a:t>)</a:t>
            </a:r>
          </a:p>
        </p:txBody>
      </p:sp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E1AC605B-C321-4B0B-A799-284221507F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4131" y="875588"/>
            <a:ext cx="8269338" cy="5876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169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927B096-CC3A-487B-96F7-6C70441FF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Gross </a:t>
            </a:r>
            <a:r>
              <a:rPr lang="en-US" dirty="0"/>
              <a:t>Profit &amp; Operating Margin (2/2)</a:t>
            </a:r>
            <a:br>
              <a:rPr lang="en-US" dirty="0"/>
            </a:br>
            <a:endParaRPr lang="en-US" sz="1600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F076D8DB-1DF2-4037-A626-E8F233B4C2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4566" y="1581664"/>
            <a:ext cx="5006804" cy="466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332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2419A-7626-4F60-A7D7-4682BA191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12" y="94199"/>
            <a:ext cx="10515600" cy="991727"/>
          </a:xfrm>
        </p:spPr>
        <p:txBody>
          <a:bodyPr/>
          <a:lstStyle/>
          <a:p>
            <a:r>
              <a:rPr lang="en-US" dirty="0" smtClean="0"/>
              <a:t>Gross </a:t>
            </a:r>
            <a:r>
              <a:rPr lang="en-US" dirty="0"/>
              <a:t>Profit &amp; Operating Margin</a:t>
            </a:r>
            <a:r>
              <a:rPr lang="en-US" sz="1400" dirty="0"/>
              <a:t>(Model Answer)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781B3EC-AC14-400D-9ED0-E1B912F8C1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18962" y="991982"/>
            <a:ext cx="5354076" cy="5866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120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FC471-6913-49AB-9655-01D7EAFBF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690" y="200631"/>
            <a:ext cx="10515600" cy="870551"/>
          </a:xfrm>
        </p:spPr>
        <p:txBody>
          <a:bodyPr/>
          <a:lstStyle/>
          <a:p>
            <a:r>
              <a:rPr lang="en-US" dirty="0" smtClean="0"/>
              <a:t>Vertical </a:t>
            </a:r>
            <a:r>
              <a:rPr lang="en-US" dirty="0"/>
              <a:t>Analysis  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2376F5C-E4FA-44C4-BDB9-1A7CF4459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452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D85A0EB-D782-4D84-8D3E-1C635BB56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690" y="901916"/>
            <a:ext cx="11390088" cy="552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2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D99CC-E769-45E0-90F7-00F118F39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4914"/>
          </a:xfrm>
        </p:spPr>
        <p:txBody>
          <a:bodyPr/>
          <a:lstStyle/>
          <a:p>
            <a:r>
              <a:rPr lang="en-US" dirty="0" smtClean="0"/>
              <a:t>Vertical </a:t>
            </a:r>
            <a:r>
              <a:rPr lang="en-US" dirty="0"/>
              <a:t>Analysis </a:t>
            </a:r>
            <a:r>
              <a:rPr lang="en-US" sz="1400" dirty="0"/>
              <a:t>(Model Answer)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990CB23-E9F6-4BB3-ACA3-AC5A12856F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15621"/>
            <a:ext cx="10402172" cy="4295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743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DE626-CD03-43DB-AD50-43BA1D791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146" y="193795"/>
            <a:ext cx="10515600" cy="52517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Horizontal </a:t>
            </a:r>
            <a:r>
              <a:rPr lang="en-US" dirty="0"/>
              <a:t>Analysis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52D6633-DD1F-4E48-A66A-47E90EFD64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8825" y="718973"/>
            <a:ext cx="9771691" cy="6030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584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8372A-2FB9-4985-8A71-C604B4392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</a:t>
            </a:r>
            <a:r>
              <a:rPr lang="en-US" dirty="0"/>
              <a:t>Analysis </a:t>
            </a:r>
            <a:r>
              <a:rPr lang="en-US" sz="1400" dirty="0"/>
              <a:t>Model Answer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BBF4090-D505-4932-952C-DDE54A6945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1972" y="1690688"/>
            <a:ext cx="9421060" cy="436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355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DD017-EC4E-494A-B40F-0CFBF0760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45" y="158647"/>
            <a:ext cx="10515600" cy="737165"/>
          </a:xfrm>
        </p:spPr>
        <p:txBody>
          <a:bodyPr>
            <a:normAutofit/>
          </a:bodyPr>
          <a:lstStyle/>
          <a:p>
            <a:r>
              <a:rPr lang="en-US" dirty="0" smtClean="0"/>
              <a:t>Analysis  </a:t>
            </a:r>
            <a:r>
              <a:rPr lang="en-US" dirty="0"/>
              <a:t>Ratio &amp; Trends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1FECDEA-C265-42FF-B974-A616548D59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042675"/>
              </p:ext>
            </p:extLst>
          </p:nvPr>
        </p:nvGraphicFramePr>
        <p:xfrm>
          <a:off x="248939" y="765368"/>
          <a:ext cx="10482198" cy="6092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1099">
                  <a:extLst>
                    <a:ext uri="{9D8B030D-6E8A-4147-A177-3AD203B41FA5}">
                      <a16:colId xmlns:a16="http://schemas.microsoft.com/office/drawing/2014/main" val="1964523276"/>
                    </a:ext>
                  </a:extLst>
                </a:gridCol>
                <a:gridCol w="5241099">
                  <a:extLst>
                    <a:ext uri="{9D8B030D-6E8A-4147-A177-3AD203B41FA5}">
                      <a16:colId xmlns:a16="http://schemas.microsoft.com/office/drawing/2014/main" val="3845385786"/>
                    </a:ext>
                  </a:extLst>
                </a:gridCol>
              </a:tblGrid>
              <a:tr h="623691">
                <a:tc>
                  <a:txBody>
                    <a:bodyPr/>
                    <a:lstStyle/>
                    <a:p>
                      <a:r>
                        <a:rPr lang="en-US" dirty="0"/>
                        <a:t>Scenario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Questions to ask, trend, ratio, or metric result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41035"/>
                  </a:ext>
                </a:extLst>
              </a:tr>
              <a:tr h="1337752">
                <a:tc>
                  <a:txBody>
                    <a:bodyPr/>
                    <a:lstStyle/>
                    <a:p>
                      <a:r>
                        <a:rPr lang="en-US" b="1" dirty="0"/>
                        <a:t>Revenue Growth Rate – calculate revenue growth rate from previous quarter for two scenarios</a:t>
                      </a:r>
                    </a:p>
                    <a:p>
                      <a:r>
                        <a:rPr lang="en-US" b="0" dirty="0"/>
                        <a:t>a.)  Revenue in Q1 was 24,000, in Q2 is 30,000</a:t>
                      </a:r>
                    </a:p>
                    <a:p>
                      <a:r>
                        <a:rPr lang="en-US" b="0" dirty="0"/>
                        <a:t>b.)  Revenue in Q1 was 24,000, in Q2 is 18,000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141438"/>
                  </a:ext>
                </a:extLst>
              </a:tr>
              <a:tr h="1158284">
                <a:tc>
                  <a:txBody>
                    <a:bodyPr/>
                    <a:lstStyle/>
                    <a:p>
                      <a:r>
                        <a:rPr lang="en-US" b="1" dirty="0"/>
                        <a:t>Gross Profit Margin (Revenue – COGS / Revenue)</a:t>
                      </a:r>
                    </a:p>
                    <a:p>
                      <a:r>
                        <a:rPr lang="en-US" dirty="0"/>
                        <a:t>a.)   Cost of Sales in Q1 was 18,000, in Q2 was 26,000</a:t>
                      </a:r>
                    </a:p>
                    <a:p>
                      <a:r>
                        <a:rPr lang="en-US" dirty="0"/>
                        <a:t>b.)   Cost of Sales in Q1 was 18,000, in Q2 was 12,000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39933"/>
                  </a:ext>
                </a:extLst>
              </a:tr>
              <a:tr h="1158284">
                <a:tc>
                  <a:txBody>
                    <a:bodyPr/>
                    <a:lstStyle/>
                    <a:p>
                      <a:r>
                        <a:rPr lang="en-US" b="1" dirty="0"/>
                        <a:t>Inventory Turnover  (cost of sales/inventory)</a:t>
                      </a:r>
                    </a:p>
                    <a:p>
                      <a:r>
                        <a:rPr lang="en-US" dirty="0"/>
                        <a:t>a.)  Average Inventory: Q1 - 12,000, in Q2 - 18,000</a:t>
                      </a:r>
                    </a:p>
                    <a:p>
                      <a:r>
                        <a:rPr lang="en-US" dirty="0"/>
                        <a:t>b.)  Average Inventory:  Q1 – 12,000, in Q2 – 14,000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022845"/>
                  </a:ext>
                </a:extLst>
              </a:tr>
              <a:tr h="1158284">
                <a:tc>
                  <a:txBody>
                    <a:bodyPr/>
                    <a:lstStyle/>
                    <a:p>
                      <a:r>
                        <a:rPr lang="en-US" b="1" dirty="0"/>
                        <a:t>Cash Ratio  (Cash/Current Liabilities  </a:t>
                      </a:r>
                    </a:p>
                    <a:p>
                      <a:r>
                        <a:rPr lang="en-US" dirty="0"/>
                        <a:t>a.)  End of Q2 Balances:  Cash   20,000   </a:t>
                      </a:r>
                    </a:p>
                    <a:p>
                      <a:r>
                        <a:rPr lang="en-US" dirty="0"/>
                        <a:t>Current Liabilities  8,000</a:t>
                      </a:r>
                    </a:p>
                    <a:p>
                      <a:r>
                        <a:rPr lang="en-US" dirty="0"/>
                        <a:t>b.)  End of Q2 Balances:  Cash  8,000   </a:t>
                      </a:r>
                    </a:p>
                    <a:p>
                      <a:r>
                        <a:rPr lang="en-US" dirty="0"/>
                        <a:t>Current Liabilities  15,000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162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466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DD017-EC4E-494A-B40F-0CFBF0760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45" y="158647"/>
            <a:ext cx="10515600" cy="737165"/>
          </a:xfrm>
        </p:spPr>
        <p:txBody>
          <a:bodyPr>
            <a:normAutofit/>
          </a:bodyPr>
          <a:lstStyle/>
          <a:p>
            <a:r>
              <a:rPr lang="en-US" smtClean="0"/>
              <a:t>Analysis  </a:t>
            </a:r>
            <a:r>
              <a:rPr lang="en-US" dirty="0"/>
              <a:t>Ratio &amp; Trends </a:t>
            </a:r>
            <a:r>
              <a:rPr lang="en-US" sz="1600" dirty="0"/>
              <a:t>(model answer)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1FECDEA-C265-42FF-B974-A616548D59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623090"/>
              </p:ext>
            </p:extLst>
          </p:nvPr>
        </p:nvGraphicFramePr>
        <p:xfrm>
          <a:off x="248939" y="765368"/>
          <a:ext cx="10482198" cy="6092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1099">
                  <a:extLst>
                    <a:ext uri="{9D8B030D-6E8A-4147-A177-3AD203B41FA5}">
                      <a16:colId xmlns:a16="http://schemas.microsoft.com/office/drawing/2014/main" val="1964523276"/>
                    </a:ext>
                  </a:extLst>
                </a:gridCol>
                <a:gridCol w="5241099">
                  <a:extLst>
                    <a:ext uri="{9D8B030D-6E8A-4147-A177-3AD203B41FA5}">
                      <a16:colId xmlns:a16="http://schemas.microsoft.com/office/drawing/2014/main" val="3845385786"/>
                    </a:ext>
                  </a:extLst>
                </a:gridCol>
              </a:tblGrid>
              <a:tr h="623691">
                <a:tc>
                  <a:txBody>
                    <a:bodyPr/>
                    <a:lstStyle/>
                    <a:p>
                      <a:r>
                        <a:rPr lang="en-US" dirty="0"/>
                        <a:t>Scenario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Questions to ask, trend, ratio, or metric result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41035"/>
                  </a:ext>
                </a:extLst>
              </a:tr>
              <a:tr h="1337752">
                <a:tc>
                  <a:txBody>
                    <a:bodyPr/>
                    <a:lstStyle/>
                    <a:p>
                      <a:r>
                        <a:rPr lang="en-US" b="1" dirty="0"/>
                        <a:t>Revenue Growth Rate – calculate revenue growth rate from previous quarter for two scenarios</a:t>
                      </a:r>
                    </a:p>
                    <a:p>
                      <a:r>
                        <a:rPr lang="en-US" b="0" dirty="0"/>
                        <a:t>a.)  Revenue in Q1 was 24,000, in Q2 is 30,000</a:t>
                      </a:r>
                    </a:p>
                    <a:p>
                      <a:r>
                        <a:rPr lang="en-US" b="0" dirty="0"/>
                        <a:t>b.)  Revenue in Q1 was 24,000, in Q2 is 18,000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Revenue Growth Rate</a:t>
                      </a:r>
                    </a:p>
                    <a:p>
                      <a:r>
                        <a:rPr lang="en-US" dirty="0"/>
                        <a:t>a.)  (30-24)/24 = 25% increase</a:t>
                      </a:r>
                    </a:p>
                    <a:p>
                      <a:r>
                        <a:rPr lang="en-US" dirty="0"/>
                        <a:t>b.)  (18-24)/24 = 25% decrease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141438"/>
                  </a:ext>
                </a:extLst>
              </a:tr>
              <a:tr h="1158284">
                <a:tc>
                  <a:txBody>
                    <a:bodyPr/>
                    <a:lstStyle/>
                    <a:p>
                      <a:r>
                        <a:rPr lang="en-US" b="1" dirty="0"/>
                        <a:t>Gross Profit Margin (Revenue – COGS / Revenue)</a:t>
                      </a:r>
                    </a:p>
                    <a:p>
                      <a:r>
                        <a:rPr lang="en-US" dirty="0"/>
                        <a:t>a.)   Cost of Sales in Q1 was 18,000, in Q2 was 26,000</a:t>
                      </a:r>
                    </a:p>
                    <a:p>
                      <a:r>
                        <a:rPr lang="en-US" dirty="0"/>
                        <a:t>b.)   Cost of Sales in Q1 was 18,000, in Q2 was 12,000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Gross Profit Margin</a:t>
                      </a:r>
                    </a:p>
                    <a:p>
                      <a:r>
                        <a:rPr lang="en-US" dirty="0"/>
                        <a:t>a.) (24-18)/24 = 25%;  (30-26)/30 = 13%  decreasing</a:t>
                      </a:r>
                    </a:p>
                    <a:p>
                      <a:r>
                        <a:rPr lang="en-US" dirty="0"/>
                        <a:t>b.) (24-18)/24 = 25%;  (18-12)/18 = 33% increasing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39933"/>
                  </a:ext>
                </a:extLst>
              </a:tr>
              <a:tr h="1158284">
                <a:tc>
                  <a:txBody>
                    <a:bodyPr/>
                    <a:lstStyle/>
                    <a:p>
                      <a:r>
                        <a:rPr lang="en-US" b="1" dirty="0"/>
                        <a:t>Inventory Turnover  (cost of sales/inventory)</a:t>
                      </a:r>
                    </a:p>
                    <a:p>
                      <a:r>
                        <a:rPr lang="en-US" dirty="0"/>
                        <a:t>a.)  Average Inventory: Q1 - 12,000, in Q2 - 18,000</a:t>
                      </a:r>
                    </a:p>
                    <a:p>
                      <a:r>
                        <a:rPr lang="en-US" dirty="0"/>
                        <a:t>b.)  Average Inventory:  Q1 – 12,000, in Q2 – 14,000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Inventory Turnover</a:t>
                      </a:r>
                    </a:p>
                    <a:p>
                      <a:r>
                        <a:rPr lang="en-US" dirty="0"/>
                        <a:t>a.) 18/12 = 1.5X;  26/18 = 1.4X </a:t>
                      </a:r>
                    </a:p>
                    <a:p>
                      <a:r>
                        <a:rPr lang="en-US" dirty="0"/>
                        <a:t>b.) 18/12 = 1.5X;  12/14 = 0.9X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022845"/>
                  </a:ext>
                </a:extLst>
              </a:tr>
              <a:tr h="1158284">
                <a:tc>
                  <a:txBody>
                    <a:bodyPr/>
                    <a:lstStyle/>
                    <a:p>
                      <a:r>
                        <a:rPr lang="en-US" b="1" dirty="0"/>
                        <a:t>Cash Ratio  (Cash/Current Liabilities  </a:t>
                      </a:r>
                    </a:p>
                    <a:p>
                      <a:r>
                        <a:rPr lang="en-US" dirty="0"/>
                        <a:t>a.)  End of Q2 Balances:  Cash   20,000   </a:t>
                      </a:r>
                    </a:p>
                    <a:p>
                      <a:r>
                        <a:rPr lang="en-US" dirty="0"/>
                        <a:t>Current Liabilities  8,000</a:t>
                      </a:r>
                    </a:p>
                    <a:p>
                      <a:r>
                        <a:rPr lang="en-US" dirty="0"/>
                        <a:t>b.)  End of Q2 Balances:  Cash  8,000   </a:t>
                      </a:r>
                    </a:p>
                    <a:p>
                      <a:r>
                        <a:rPr lang="en-US" dirty="0"/>
                        <a:t>Current Liabilities  15,000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Cash Ratio</a:t>
                      </a:r>
                    </a:p>
                    <a:p>
                      <a:r>
                        <a:rPr lang="en-US" dirty="0"/>
                        <a:t>a.)  20/8 = 2.5</a:t>
                      </a:r>
                    </a:p>
                    <a:p>
                      <a:r>
                        <a:rPr lang="en-US" dirty="0"/>
                        <a:t>b.)  8/15 = 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162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495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0FBCE-18BB-4D4C-9951-73EB47DDF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432" y="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Hour 6:  Breakeven Analysis</a:t>
            </a:r>
            <a:br>
              <a:rPr lang="en-US" dirty="0"/>
            </a:br>
            <a:r>
              <a:rPr lang="en-US" sz="1600" dirty="0">
                <a:hlinkClick r:id="rId2"/>
              </a:rPr>
              <a:t>https://www.score.org/resource/break-even-analysis-template</a:t>
            </a:r>
            <a:endParaRPr lang="en-US" sz="16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569681D-11AC-414F-A178-E2376DEFD8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80052" y="1325563"/>
            <a:ext cx="493533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973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F010B04-0BB3-4FD0-8057-E387C1392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70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Common </a:t>
            </a:r>
            <a:r>
              <a:rPr lang="en-US" dirty="0"/>
              <a:t>Transactions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3B5EFD19-3398-43AE-87D7-5048815812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757" y="1042220"/>
            <a:ext cx="11502114" cy="544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334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C83CC-7535-41E6-9B09-0E757A582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79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Common </a:t>
            </a:r>
            <a:r>
              <a:rPr lang="en-US" dirty="0"/>
              <a:t>Transactions </a:t>
            </a:r>
            <a:r>
              <a:rPr lang="en-US" sz="1600" dirty="0"/>
              <a:t>(Model Answer)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CBCCBFF-B6CC-4242-9D5E-D5039D4310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7036" y="1141166"/>
            <a:ext cx="11197927" cy="535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875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F535B-E750-417E-94FD-B56707220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432" y="70157"/>
            <a:ext cx="10515600" cy="903237"/>
          </a:xfrm>
        </p:spPr>
        <p:txBody>
          <a:bodyPr/>
          <a:lstStyle/>
          <a:p>
            <a:r>
              <a:rPr lang="en-US" dirty="0" smtClean="0"/>
              <a:t>Balance </a:t>
            </a:r>
            <a:r>
              <a:rPr lang="en-US" dirty="0"/>
              <a:t>Sheet for a Start Up (1/2)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1FB20B-F697-4871-A055-369210E708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604" y="1192468"/>
            <a:ext cx="11738799" cy="3912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732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779ED-E5A2-40FF-A026-4E178453B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95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Balance </a:t>
            </a:r>
            <a:r>
              <a:rPr lang="en-US" dirty="0"/>
              <a:t>Sheet for a Start Up (2/2)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287A98F-EEF1-4085-BC10-8EDBB4DE08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3578" y="1165028"/>
            <a:ext cx="9220200" cy="478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809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3476E-1A12-40D6-A532-6036921A1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04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Balance </a:t>
            </a:r>
            <a:r>
              <a:rPr lang="en-US" dirty="0"/>
              <a:t>Sheet for a Start Up  </a:t>
            </a:r>
            <a:r>
              <a:rPr lang="en-US" sz="1600" dirty="0"/>
              <a:t>(Model Answer)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C2F4A11-14C5-4E16-860D-829B5E4A9A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8197" y="1248032"/>
            <a:ext cx="8715933" cy="456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118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5C260-5C7C-4FD3-B91C-5958DE652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 </a:t>
            </a:r>
            <a:r>
              <a:rPr lang="en-US" dirty="0"/>
              <a:t>Statement for a Startup (1/2)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8327D2F-A45D-4F80-AAF6-B8B1D30681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0935" y="1690688"/>
            <a:ext cx="8911098" cy="4186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33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8B24D-983D-4896-9865-2C7080F53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242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Income </a:t>
            </a:r>
            <a:r>
              <a:rPr lang="en-US" dirty="0"/>
              <a:t>Statement for a Startup (2/2)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8128EF7-2E4D-4D19-9588-E2AD0B71C0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8087" y="981645"/>
            <a:ext cx="5850664" cy="47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519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6E55C-1376-4A33-913A-85D8F6E70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7556"/>
          </a:xfrm>
        </p:spPr>
        <p:txBody>
          <a:bodyPr>
            <a:normAutofit/>
          </a:bodyPr>
          <a:lstStyle/>
          <a:p>
            <a:r>
              <a:rPr lang="en-US" dirty="0" smtClean="0"/>
              <a:t>Income </a:t>
            </a:r>
            <a:r>
              <a:rPr lang="en-US" dirty="0"/>
              <a:t>Statement for a Startup</a:t>
            </a:r>
            <a:r>
              <a:rPr lang="en-US" sz="1400" dirty="0"/>
              <a:t>(Model Answer)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55F21-6E54-4580-9F8E-2B6447FF7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346" y="135606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8C5D77-93AB-4830-A00E-434E9A08F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5544" y="1062682"/>
            <a:ext cx="5419476" cy="5564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145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2605</TotalTime>
  <Words>512</Words>
  <Application>Microsoft Office PowerPoint</Application>
  <PresentationFormat>Widescreen</PresentationFormat>
  <Paragraphs>66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Bookkeeping &amp; Forecasting</vt:lpstr>
      <vt:lpstr>Common Transactions</vt:lpstr>
      <vt:lpstr>Common Transactions (Model Answer)</vt:lpstr>
      <vt:lpstr>Balance Sheet for a Start Up (1/2)</vt:lpstr>
      <vt:lpstr>Balance Sheet for a Start Up (2/2)</vt:lpstr>
      <vt:lpstr>Balance Sheet for a Start Up  (Model Answer)</vt:lpstr>
      <vt:lpstr>Income Statement for a Startup (1/2)</vt:lpstr>
      <vt:lpstr>Income Statement for a Startup (2/2)</vt:lpstr>
      <vt:lpstr>Income Statement for a Startup(Model Answer)</vt:lpstr>
      <vt:lpstr>Gross Profit &amp; Operating Margin (1/2))</vt:lpstr>
      <vt:lpstr>Gross Profit &amp; Operating Margin (2/2) </vt:lpstr>
      <vt:lpstr>Gross Profit &amp; Operating Margin(Model Answer)</vt:lpstr>
      <vt:lpstr>Vertical Analysis  </vt:lpstr>
      <vt:lpstr>Vertical Analysis (Model Answer)</vt:lpstr>
      <vt:lpstr>Horizontal Analysis</vt:lpstr>
      <vt:lpstr>Horizontal Analysis Model Answer</vt:lpstr>
      <vt:lpstr>Analysis  Ratio &amp; Trends</vt:lpstr>
      <vt:lpstr>Analysis  Ratio &amp; Trends (model answer)</vt:lpstr>
      <vt:lpstr>Hour 6:  Breakeven Analysis https://www.score.org/resource/break-even-analysis-template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Statement</dc:title>
  <dc:creator>Jack Milos</dc:creator>
  <cp:lastModifiedBy>Camila Caldas</cp:lastModifiedBy>
  <cp:revision>3</cp:revision>
  <cp:lastPrinted>2020-02-20T01:41:33Z</cp:lastPrinted>
  <dcterms:created xsi:type="dcterms:W3CDTF">2019-09-01T15:10:21Z</dcterms:created>
  <dcterms:modified xsi:type="dcterms:W3CDTF">2020-02-26T20:25:41Z</dcterms:modified>
</cp:coreProperties>
</file>