
<file path=[Content_Types].xml><?xml version="1.0" encoding="utf-8"?>
<Types xmlns="http://schemas.openxmlformats.org/package/2006/content-types">
  <Default Extension="png" ContentType="image/png"/>
  <Default Extension="bin" ContentType="application/vnd.openxmlformats-officedocument.oleObject"/>
  <Default Extension="pict" ContentType="image/pi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07" r:id="rId2"/>
    <p:sldId id="588" r:id="rId3"/>
    <p:sldId id="586" r:id="rId4"/>
    <p:sldId id="587" r:id="rId5"/>
    <p:sldId id="589" r:id="rId6"/>
    <p:sldId id="590" r:id="rId7"/>
    <p:sldId id="591" r:id="rId8"/>
    <p:sldId id="592" r:id="rId9"/>
    <p:sldId id="593" r:id="rId10"/>
    <p:sldId id="594" r:id="rId11"/>
    <p:sldId id="595" r:id="rId12"/>
    <p:sldId id="596" r:id="rId13"/>
    <p:sldId id="597" r:id="rId14"/>
    <p:sldId id="598" r:id="rId15"/>
    <p:sldId id="599" r:id="rId16"/>
    <p:sldId id="600" r:id="rId17"/>
    <p:sldId id="601" r:id="rId18"/>
    <p:sldId id="603" r:id="rId19"/>
    <p:sldId id="684" r:id="rId20"/>
    <p:sldId id="6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5"/>
  </p:normalViewPr>
  <p:slideViewPr>
    <p:cSldViewPr snapToGrid="0" snapToObjects="1">
      <p:cViewPr varScale="1">
        <p:scale>
          <a:sx n="116" d="100"/>
          <a:sy n="116"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NULL"/><Relationship Id="rId1" Type="http://schemas.openxmlformats.org/officeDocument/2006/relationships/image" Target="../media/image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8670BD0-1EB9-8549-B51C-9D5C5B889934}"/>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7A3474E-E8C0-4C4B-AAE8-24533C86AC2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16E3E62-A787-CD40-98F7-BF1F5E0BEC18}" type="datetimeFigureOut">
              <a:rPr lang="en-US" smtClean="0"/>
              <a:t>1/21/2020</a:t>
            </a:fld>
            <a:endParaRPr lang="en-US"/>
          </a:p>
        </p:txBody>
      </p:sp>
      <p:sp>
        <p:nvSpPr>
          <p:cNvPr id="4" name="Footer Placeholder 3">
            <a:extLst>
              <a:ext uri="{FF2B5EF4-FFF2-40B4-BE49-F238E27FC236}">
                <a16:creationId xmlns:a16="http://schemas.microsoft.com/office/drawing/2014/main" xmlns="" id="{0EC2B73B-B5D1-9745-AA59-EF0CD66ECD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A0DDF3D-2A5A-4E46-A442-69C6CB7815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E033F2-CE9B-8947-8944-9BE669873A07}" type="slidenum">
              <a:rPr lang="en-US" smtClean="0"/>
              <a:t>‹#›</a:t>
            </a:fld>
            <a:endParaRPr lang="en-US"/>
          </a:p>
        </p:txBody>
      </p:sp>
    </p:spTree>
    <p:extLst>
      <p:ext uri="{BB962C8B-B14F-4D97-AF65-F5344CB8AC3E}">
        <p14:creationId xmlns:p14="http://schemas.microsoft.com/office/powerpoint/2010/main" val="702789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26E6796-68A1-D549-84BD-10457C77F25E}"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6B96B-5964-0541-AB14-38D802D88348}" type="slidenum">
              <a:rPr lang="en-US" smtClean="0"/>
              <a:t>‹#›</a:t>
            </a:fld>
            <a:endParaRPr lang="en-US"/>
          </a:p>
        </p:txBody>
      </p:sp>
    </p:spTree>
    <p:extLst>
      <p:ext uri="{BB962C8B-B14F-4D97-AF65-F5344CB8AC3E}">
        <p14:creationId xmlns:p14="http://schemas.microsoft.com/office/powerpoint/2010/main" val="362447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helterforce.org/2019/12/23/battling-inequity-in-food-systems/?utm_source=sfweekly&amp;utm_medium=email&amp;utm_campaign=0107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edsmallbusiness.org/survey/2018/report-on-nonemployer-firm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ederalreserve.gov/consumerscommunities/cdf.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MZCghZ1hB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ADE13-88D4-974E-B7D5-05018A4A01B5}" type="slidenum">
              <a:rPr lang="en-US" smtClean="0"/>
              <a:t>1</a:t>
            </a:fld>
            <a:endParaRPr lang="en-US"/>
          </a:p>
        </p:txBody>
      </p:sp>
    </p:spTree>
    <p:extLst>
      <p:ext uri="{BB962C8B-B14F-4D97-AF65-F5344CB8AC3E}">
        <p14:creationId xmlns:p14="http://schemas.microsoft.com/office/powerpoint/2010/main" val="72289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11:05</a:t>
            </a:r>
          </a:p>
          <a:p>
            <a:r>
              <a:rPr lang="en-US" dirty="0"/>
              <a:t>Urban Institute: 3 minutes 3:33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Break into groups, describe what you know and record contributions. In your community </a:t>
            </a:r>
            <a:endParaRPr lang="en-US" dirty="0"/>
          </a:p>
          <a:p>
            <a:endParaRPr lang="en-US" dirty="0"/>
          </a:p>
          <a:p>
            <a:r>
              <a:rPr lang="en-US" dirty="0"/>
              <a:t>Food Disparity: </a:t>
            </a:r>
            <a:r>
              <a:rPr lang="en-US" dirty="0" err="1"/>
              <a:t>ShelterForce</a:t>
            </a:r>
            <a:r>
              <a:rPr lang="en-US" dirty="0"/>
              <a:t> </a:t>
            </a:r>
          </a:p>
          <a:p>
            <a:endParaRPr lang="en-US" dirty="0"/>
          </a:p>
          <a:p>
            <a:r>
              <a:rPr lang="en-US" dirty="0">
                <a:hlinkClick r:id="rId3"/>
              </a:rPr>
              <a:t>https:/</a:t>
            </a:r>
          </a:p>
          <a:p>
            <a:r>
              <a:rPr lang="en-US" dirty="0">
                <a:hlinkClick r:id="rId3"/>
              </a:rPr>
              <a:t>/shelterforce.org/2019/12/23/battling-inequity-in-food-systems/?utm_source=sfweekly&amp;utm_medium=email&amp;utm_campaign=010720</a:t>
            </a:r>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12</a:t>
            </a:fld>
            <a:endParaRPr lang="en-US"/>
          </a:p>
        </p:txBody>
      </p:sp>
    </p:spTree>
    <p:extLst>
      <p:ext uri="{BB962C8B-B14F-4D97-AF65-F5344CB8AC3E}">
        <p14:creationId xmlns:p14="http://schemas.microsoft.com/office/powerpoint/2010/main" val="23802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Local impact from new and existing businesses </a:t>
            </a:r>
          </a:p>
          <a:p>
            <a:r>
              <a:rPr lang="en-US" dirty="0"/>
              <a:t>Describe examples of communities that have changed over time (example: Shelburne falls from small stores that served locals to galleries serving tourists) </a:t>
            </a:r>
          </a:p>
          <a:p>
            <a:r>
              <a:rPr lang="en-US" dirty="0"/>
              <a:t>  Greenfield (Wilsons). Athol (social service &amp; thrift shops majority storefronts)</a:t>
            </a:r>
          </a:p>
          <a:p>
            <a:endParaRPr lang="en-US" dirty="0"/>
          </a:p>
          <a:p>
            <a:r>
              <a:rPr lang="en-US" dirty="0"/>
              <a:t>Group Brainstorm: Examples from participants: How can businesses change local communities?</a:t>
            </a:r>
          </a:p>
        </p:txBody>
      </p:sp>
      <p:sp>
        <p:nvSpPr>
          <p:cNvPr id="4" name="Slide Number Placeholder 3"/>
          <p:cNvSpPr>
            <a:spLocks noGrp="1"/>
          </p:cNvSpPr>
          <p:nvPr>
            <p:ph type="sldNum" sz="quarter" idx="5"/>
          </p:nvPr>
        </p:nvSpPr>
        <p:spPr/>
        <p:txBody>
          <a:bodyPr/>
          <a:lstStyle/>
          <a:p>
            <a:fld id="{1D0ADE13-88D4-974E-B7D5-05018A4A01B5}" type="slidenum">
              <a:rPr lang="en-US" smtClean="0"/>
              <a:t>13</a:t>
            </a:fld>
            <a:endParaRPr lang="en-US"/>
          </a:p>
        </p:txBody>
      </p:sp>
    </p:spTree>
    <p:extLst>
      <p:ext uri="{BB962C8B-B14F-4D97-AF65-F5344CB8AC3E}">
        <p14:creationId xmlns:p14="http://schemas.microsoft.com/office/powerpoint/2010/main" val="34179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 project report: View CRA Project Report </a:t>
            </a:r>
          </a:p>
          <a:p>
            <a:r>
              <a:rPr lang="en-US" dirty="0"/>
              <a:t>Federal Reserve Bank: Small Business Credit Survey </a:t>
            </a:r>
          </a:p>
          <a:p>
            <a:endParaRPr lang="en-US" dirty="0"/>
          </a:p>
          <a:p>
            <a:r>
              <a:rPr lang="en-US" dirty="0">
                <a:hlinkClick r:id="rId3"/>
              </a:rPr>
              <a:t>https://www.fedsmallbusiness.org/survey/2018/report-on-nonemployer-firms</a:t>
            </a:r>
            <a:r>
              <a:rPr lang="en-US" dirty="0"/>
              <a:t>   view: CRA by lender county </a:t>
            </a:r>
          </a:p>
          <a:p>
            <a:r>
              <a:rPr lang="en-US" dirty="0">
                <a:hlinkClick r:id="rId4"/>
              </a:rPr>
              <a:t>https://www.federalreserve.gov/consumerscommunities/cdf.htm</a:t>
            </a:r>
            <a:r>
              <a:rPr lang="en-US" dirty="0"/>
              <a:t> Community Development Finance (terms that include CRA, CDFI, impact investing,)</a:t>
            </a:r>
          </a:p>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14</a:t>
            </a:fld>
            <a:endParaRPr lang="en-US"/>
          </a:p>
        </p:txBody>
      </p:sp>
    </p:spTree>
    <p:extLst>
      <p:ext uri="{BB962C8B-B14F-4D97-AF65-F5344CB8AC3E}">
        <p14:creationId xmlns:p14="http://schemas.microsoft.com/office/powerpoint/2010/main" val="72464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Blocks? Judgmental?  Critical? Ego? Doubt? Personality? Likability? Confidence?  </a:t>
            </a:r>
          </a:p>
          <a:p>
            <a:endParaRPr lang="en-US" dirty="0"/>
          </a:p>
          <a:p>
            <a:r>
              <a:rPr lang="en-US" dirty="0"/>
              <a:t>Share examples in your community where a business owner has made an impact in the community? </a:t>
            </a:r>
          </a:p>
          <a:p>
            <a:r>
              <a:rPr lang="en-US" dirty="0"/>
              <a:t>	Dick Haas Hillside Plastics, Alden, People’s Pint, Hope &amp; Olive, Jack OIC </a:t>
            </a:r>
          </a:p>
        </p:txBody>
      </p:sp>
      <p:sp>
        <p:nvSpPr>
          <p:cNvPr id="4" name="Slide Number Placeholder 3"/>
          <p:cNvSpPr>
            <a:spLocks noGrp="1"/>
          </p:cNvSpPr>
          <p:nvPr>
            <p:ph type="sldNum" sz="quarter" idx="5"/>
          </p:nvPr>
        </p:nvSpPr>
        <p:spPr/>
        <p:txBody>
          <a:bodyPr/>
          <a:lstStyle/>
          <a:p>
            <a:fld id="{1D0ADE13-88D4-974E-B7D5-05018A4A01B5}" type="slidenum">
              <a:rPr lang="en-US" smtClean="0"/>
              <a:t>17</a:t>
            </a:fld>
            <a:endParaRPr lang="en-US"/>
          </a:p>
        </p:txBody>
      </p:sp>
    </p:spTree>
    <p:extLst>
      <p:ext uri="{BB962C8B-B14F-4D97-AF65-F5344CB8AC3E}">
        <p14:creationId xmlns:p14="http://schemas.microsoft.com/office/powerpoint/2010/main" val="23772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other resources do you have to share with us. Bring them next week. </a:t>
            </a:r>
          </a:p>
          <a:p>
            <a:r>
              <a:rPr lang="en-US" dirty="0"/>
              <a:t>Wrap up: what worked, didn’t and could have been better </a:t>
            </a:r>
          </a:p>
          <a:p>
            <a:r>
              <a:rPr lang="en-US" dirty="0"/>
              <a:t>Time for the Evaluation</a:t>
            </a:r>
          </a:p>
        </p:txBody>
      </p:sp>
      <p:sp>
        <p:nvSpPr>
          <p:cNvPr id="4" name="Slide Number Placeholder 3"/>
          <p:cNvSpPr>
            <a:spLocks noGrp="1"/>
          </p:cNvSpPr>
          <p:nvPr>
            <p:ph type="sldNum" sz="quarter" idx="5"/>
          </p:nvPr>
        </p:nvSpPr>
        <p:spPr/>
        <p:txBody>
          <a:bodyPr/>
          <a:lstStyle/>
          <a:p>
            <a:fld id="{1D0ADE13-88D4-974E-B7D5-05018A4A01B5}" type="slidenum">
              <a:rPr lang="en-US" smtClean="0"/>
              <a:t>18</a:t>
            </a:fld>
            <a:endParaRPr lang="en-US"/>
          </a:p>
        </p:txBody>
      </p:sp>
    </p:spTree>
    <p:extLst>
      <p:ext uri="{BB962C8B-B14F-4D97-AF65-F5344CB8AC3E}">
        <p14:creationId xmlns:p14="http://schemas.microsoft.com/office/powerpoint/2010/main" val="7845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0ADE13-88D4-974E-B7D5-05018A4A01B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1465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Goal is to provide information that will assist you as a TA counselor </a:t>
            </a:r>
          </a:p>
          <a:p>
            <a:endParaRPr lang="en-US" dirty="0"/>
          </a:p>
          <a:p>
            <a:endParaRPr lang="en-US" dirty="0"/>
          </a:p>
          <a:p>
            <a:r>
              <a:rPr lang="en-US" dirty="0"/>
              <a:t>After Learning Objectives: </a:t>
            </a:r>
          </a:p>
          <a:p>
            <a:r>
              <a:rPr lang="en-US" dirty="0"/>
              <a:t>9:05 Intros: Groups of 2: 10 minutes: 5 min each</a:t>
            </a:r>
          </a:p>
          <a:p>
            <a:r>
              <a:rPr lang="en-US" dirty="0"/>
              <a:t>	Name, Org &amp; length of time, Owned a biz  	(1st choice)or  in current position,     </a:t>
            </a:r>
          </a:p>
          <a:p>
            <a:r>
              <a:rPr lang="en-US" dirty="0"/>
              <a:t>           most enjoyed and least enjoyed task, &amp; 1 </a:t>
            </a:r>
          </a:p>
          <a:p>
            <a:r>
              <a:rPr lang="en-US" dirty="0"/>
              <a:t>	characteristic </a:t>
            </a:r>
          </a:p>
          <a:p>
            <a:r>
              <a:rPr lang="en-US" dirty="0"/>
              <a:t>9:15 - 9:45 Begin Intros: 1 min each </a:t>
            </a:r>
          </a:p>
          <a:p>
            <a:r>
              <a:rPr lang="en-US" dirty="0"/>
              <a:t>A: Chart data: Length of time, owned or not, tasks, characteristics </a:t>
            </a:r>
          </a:p>
          <a:p>
            <a:r>
              <a:rPr lang="en-US" dirty="0"/>
              <a:t>Total up and report out. Collective group knowledge</a:t>
            </a:r>
          </a:p>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3</a:t>
            </a:fld>
            <a:endParaRPr lang="en-US"/>
          </a:p>
        </p:txBody>
      </p:sp>
    </p:spTree>
    <p:extLst>
      <p:ext uri="{BB962C8B-B14F-4D97-AF65-F5344CB8AC3E}">
        <p14:creationId xmlns:p14="http://schemas.microsoft.com/office/powerpoint/2010/main" val="427543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9:50</a:t>
            </a:r>
          </a:p>
          <a:p>
            <a:r>
              <a:rPr lang="en-US" dirty="0"/>
              <a:t>Review slide and ask Question: </a:t>
            </a:r>
          </a:p>
          <a:p>
            <a:r>
              <a:rPr lang="en-US" dirty="0"/>
              <a:t>Ask about Work experience / Personal life </a:t>
            </a:r>
          </a:p>
          <a:p>
            <a:r>
              <a:rPr lang="en-US" dirty="0"/>
              <a:t>What questions would you ask to measure skill level? </a:t>
            </a:r>
          </a:p>
          <a:p>
            <a:endParaRPr lang="en-US" dirty="0"/>
          </a:p>
          <a:p>
            <a:r>
              <a:rPr lang="en-US" dirty="0"/>
              <a:t>Do you have an example of a client where you were not sure if they were competent? In what they do? To run a business? </a:t>
            </a:r>
          </a:p>
          <a:p>
            <a:r>
              <a:rPr lang="en-US" dirty="0"/>
              <a:t>Most common problems are record keeping, paperwork, organization, and sales </a:t>
            </a:r>
          </a:p>
        </p:txBody>
      </p:sp>
      <p:sp>
        <p:nvSpPr>
          <p:cNvPr id="4" name="Slide Number Placeholder 3"/>
          <p:cNvSpPr>
            <a:spLocks noGrp="1"/>
          </p:cNvSpPr>
          <p:nvPr>
            <p:ph type="sldNum" sz="quarter" idx="5"/>
          </p:nvPr>
        </p:nvSpPr>
        <p:spPr/>
        <p:txBody>
          <a:bodyPr/>
          <a:lstStyle/>
          <a:p>
            <a:fld id="{1D0ADE13-88D4-974E-B7D5-05018A4A01B5}" type="slidenum">
              <a:rPr lang="en-US" smtClean="0"/>
              <a:t>4</a:t>
            </a:fld>
            <a:endParaRPr lang="en-US"/>
          </a:p>
        </p:txBody>
      </p:sp>
    </p:spTree>
    <p:extLst>
      <p:ext uri="{BB962C8B-B14F-4D97-AF65-F5344CB8AC3E}">
        <p14:creationId xmlns:p14="http://schemas.microsoft.com/office/powerpoint/2010/main" val="205302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10-10:1:1</a:t>
            </a:r>
          </a:p>
          <a:p>
            <a:r>
              <a:rPr lang="en-US" sz="1200" dirty="0"/>
              <a:t>Political/Legal: </a:t>
            </a:r>
            <a:r>
              <a:rPr lang="en-US" sz="1200" i="1" dirty="0"/>
              <a:t>Increase in wages $11-$15. </a:t>
            </a:r>
            <a:r>
              <a:rPr lang="en-US" sz="1200" i="1" dirty="0" err="1"/>
              <a:t>Electio</a:t>
            </a:r>
            <a:r>
              <a:rPr lang="en-US" sz="1200" i="1" dirty="0"/>
              <a:t> s </a:t>
            </a:r>
          </a:p>
          <a:p>
            <a:r>
              <a:rPr lang="en-US" sz="1200" dirty="0"/>
              <a:t>Technological/Physical: </a:t>
            </a:r>
            <a:r>
              <a:rPr lang="en-US" sz="1200" i="1" dirty="0"/>
              <a:t>Square &amp; POS, Smart Phones</a:t>
            </a:r>
          </a:p>
          <a:p>
            <a:r>
              <a:rPr lang="en-US" sz="1200" dirty="0"/>
              <a:t>Social/Cultural: </a:t>
            </a:r>
            <a:r>
              <a:rPr lang="en-US" sz="1200" i="1" dirty="0"/>
              <a:t>Immigrant, racial equity</a:t>
            </a:r>
          </a:p>
          <a:p>
            <a:r>
              <a:rPr lang="en-US" sz="1200" dirty="0"/>
              <a:t>Demographic/Environmental: </a:t>
            </a:r>
          </a:p>
          <a:p>
            <a:pPr marL="0" indent="0">
              <a:buNone/>
            </a:pPr>
            <a:r>
              <a:rPr lang="en-US" sz="1200" dirty="0"/>
              <a:t>		</a:t>
            </a:r>
            <a:r>
              <a:rPr lang="en-US" sz="1200" i="1" dirty="0"/>
              <a:t>Millennials, Baby boomers, climate change </a:t>
            </a:r>
          </a:p>
          <a:p>
            <a:r>
              <a:rPr lang="en-US" sz="1200" dirty="0"/>
              <a:t>Local:  </a:t>
            </a:r>
            <a:r>
              <a:rPr lang="en-US" sz="1200" i="1" dirty="0"/>
              <a:t>Influences and changes</a:t>
            </a:r>
          </a:p>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5</a:t>
            </a:fld>
            <a:endParaRPr lang="en-US"/>
          </a:p>
        </p:txBody>
      </p:sp>
    </p:spTree>
    <p:extLst>
      <p:ext uri="{BB962C8B-B14F-4D97-AF65-F5344CB8AC3E}">
        <p14:creationId xmlns:p14="http://schemas.microsoft.com/office/powerpoint/2010/main" val="61035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6</a:t>
            </a:fld>
            <a:endParaRPr lang="en-US"/>
          </a:p>
        </p:txBody>
      </p:sp>
    </p:spTree>
    <p:extLst>
      <p:ext uri="{BB962C8B-B14F-4D97-AF65-F5344CB8AC3E}">
        <p14:creationId xmlns:p14="http://schemas.microsoft.com/office/powerpoint/2010/main" val="192783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a:t>
            </a:r>
          </a:p>
        </p:txBody>
      </p:sp>
      <p:sp>
        <p:nvSpPr>
          <p:cNvPr id="4" name="Slide Number Placeholder 3"/>
          <p:cNvSpPr>
            <a:spLocks noGrp="1"/>
          </p:cNvSpPr>
          <p:nvPr>
            <p:ph type="sldNum" sz="quarter" idx="5"/>
          </p:nvPr>
        </p:nvSpPr>
        <p:spPr/>
        <p:txBody>
          <a:bodyPr/>
          <a:lstStyle/>
          <a:p>
            <a:fld id="{1D0ADE13-88D4-974E-B7D5-05018A4A01B5}" type="slidenum">
              <a:rPr lang="en-US" smtClean="0"/>
              <a:t>8</a:t>
            </a:fld>
            <a:endParaRPr lang="en-US"/>
          </a:p>
        </p:txBody>
      </p:sp>
    </p:spTree>
    <p:extLst>
      <p:ext uri="{BB962C8B-B14F-4D97-AF65-F5344CB8AC3E}">
        <p14:creationId xmlns:p14="http://schemas.microsoft.com/office/powerpoint/2010/main" val="24004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r>
              <a:rPr lang="en-US" dirty="0">
                <a:hlinkClick r:id="rId3"/>
              </a:rPr>
              <a:t>10:30-10:50</a:t>
            </a:r>
          </a:p>
          <a:p>
            <a:r>
              <a:rPr lang="en-US" dirty="0">
                <a:hlinkClick r:id="rId3"/>
              </a:rPr>
              <a:t>Hazel Wagner 15 minutes (examples of mind mapping)</a:t>
            </a:r>
          </a:p>
          <a:p>
            <a:endParaRPr lang="en-US" dirty="0">
              <a:hlinkClick r:id="rId3"/>
            </a:endParaRPr>
          </a:p>
          <a:p>
            <a:r>
              <a:rPr lang="en-US" dirty="0">
                <a:hlinkClick r:id="rId3"/>
              </a:rPr>
              <a:t>Another options: https://www.youtube.com/watch?v=nMZCghZ1hB4</a:t>
            </a:r>
            <a:r>
              <a:rPr lang="en-US" dirty="0"/>
              <a:t> Tony Buzan The power of Mind Map Ted Talk 19:35 minutes</a:t>
            </a:r>
          </a:p>
          <a:p>
            <a:endParaRPr lang="en-US" dirty="0"/>
          </a:p>
          <a:p>
            <a:r>
              <a:rPr lang="en-US" dirty="0"/>
              <a:t>Case Study: Whit: Bike Shop: A bike shop closed – Whit working in garage – wanted to open his own repair/retail/ workshops 					</a:t>
            </a:r>
          </a:p>
          <a:p>
            <a:r>
              <a:rPr lang="en-US" dirty="0"/>
              <a:t>Found space – realtor pressure to sign lease – owner would not pay for leasehold improvements (new door) – estimated to be $3,000 and needed to be returned to same conditions when leaving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minutes with 10 minutes sharing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Initial </a:t>
            </a:r>
            <a:r>
              <a:rPr lang="en-US" dirty="0" err="1"/>
              <a:t>Assement</a:t>
            </a:r>
            <a:r>
              <a:rPr lang="en-US" dirty="0"/>
              <a:t>: What ??? Would you ask to gather information ? Role play with 2 people??  Everyone breaks into groups for 5 minutes  report back Don’t worry about answers we are seeking questions? </a:t>
            </a:r>
          </a:p>
          <a:p>
            <a:r>
              <a:rPr lang="en-US" dirty="0"/>
              <a:t>Create a mind map in groups of 2 then – come back and share maps </a:t>
            </a:r>
          </a:p>
          <a:p>
            <a:r>
              <a:rPr lang="en-US" dirty="0"/>
              <a:t>5 minute break </a:t>
            </a:r>
          </a:p>
        </p:txBody>
      </p:sp>
      <p:sp>
        <p:nvSpPr>
          <p:cNvPr id="4" name="Slide Number Placeholder 3"/>
          <p:cNvSpPr>
            <a:spLocks noGrp="1"/>
          </p:cNvSpPr>
          <p:nvPr>
            <p:ph type="sldNum" sz="quarter" idx="5"/>
          </p:nvPr>
        </p:nvSpPr>
        <p:spPr/>
        <p:txBody>
          <a:bodyPr/>
          <a:lstStyle/>
          <a:p>
            <a:fld id="{1D0ADE13-88D4-974E-B7D5-05018A4A01B5}" type="slidenum">
              <a:rPr lang="en-US" smtClean="0"/>
              <a:t>9</a:t>
            </a:fld>
            <a:endParaRPr lang="en-US"/>
          </a:p>
        </p:txBody>
      </p:sp>
    </p:spTree>
    <p:extLst>
      <p:ext uri="{BB962C8B-B14F-4D97-AF65-F5344CB8AC3E}">
        <p14:creationId xmlns:p14="http://schemas.microsoft.com/office/powerpoint/2010/main" val="344239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11:00 back from break</a:t>
            </a:r>
          </a:p>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10</a:t>
            </a:fld>
            <a:endParaRPr lang="en-US"/>
          </a:p>
        </p:txBody>
      </p:sp>
    </p:spTree>
    <p:extLst>
      <p:ext uri="{BB962C8B-B14F-4D97-AF65-F5344CB8AC3E}">
        <p14:creationId xmlns:p14="http://schemas.microsoft.com/office/powerpoint/2010/main" val="20217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4CC04-2AE9-654B-AF1D-8A64D5D82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A47E9E7-C490-D943-B672-B1ABC4B82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C350B0C-4890-A446-97C4-C3CA5B586A95}"/>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5" name="Footer Placeholder 4">
            <a:extLst>
              <a:ext uri="{FF2B5EF4-FFF2-40B4-BE49-F238E27FC236}">
                <a16:creationId xmlns:a16="http://schemas.microsoft.com/office/drawing/2014/main" xmlns="" id="{933F0E40-803E-C74C-9C5A-EA7CC8156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1E1B1F-0AB5-6448-BE46-E1037BC03C3D}"/>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171229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92DB7-4E8F-B843-9E31-517EBC402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FE737B-1060-7242-BC06-B28EA2236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9AEBB5-264D-6D40-AF9F-610B29D5D7C6}"/>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5" name="Footer Placeholder 4">
            <a:extLst>
              <a:ext uri="{FF2B5EF4-FFF2-40B4-BE49-F238E27FC236}">
                <a16:creationId xmlns:a16="http://schemas.microsoft.com/office/drawing/2014/main" xmlns="" id="{B8D7E618-0371-FD4D-AEF5-F76112693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EE34BC-C79F-6446-8161-1725D5196A6A}"/>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349251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9E930A-22D9-D847-936F-1155CC173C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83B7DF-3426-F843-8804-BB07339135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62B6D2-B0F5-8246-8107-C7A967F85F9D}"/>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5" name="Footer Placeholder 4">
            <a:extLst>
              <a:ext uri="{FF2B5EF4-FFF2-40B4-BE49-F238E27FC236}">
                <a16:creationId xmlns:a16="http://schemas.microsoft.com/office/drawing/2014/main" xmlns="" id="{7BDE3515-F5C7-CD45-93B7-50136DE42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17AEC3-BD98-9949-8F87-DB151B0B3DC2}"/>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222366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4BEEF-C441-784A-8DFC-9F4CA95C2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84A269-5020-9544-8841-0723ABE50F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D6C1D5-5AA9-2F49-BC7A-04DF32A1304A}"/>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5" name="Footer Placeholder 4">
            <a:extLst>
              <a:ext uri="{FF2B5EF4-FFF2-40B4-BE49-F238E27FC236}">
                <a16:creationId xmlns:a16="http://schemas.microsoft.com/office/drawing/2014/main" xmlns="" id="{7107C9E0-C101-7848-82C0-3A0B02FD3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2D0812-16CC-9545-90C6-8578B657C864}"/>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273990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666F9-E544-2248-811C-5340B961E8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F18C73-B562-514E-B810-5C78F764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C0D70C-28F1-4E48-9DDF-BB620CC5AA3F}"/>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5" name="Footer Placeholder 4">
            <a:extLst>
              <a:ext uri="{FF2B5EF4-FFF2-40B4-BE49-F238E27FC236}">
                <a16:creationId xmlns:a16="http://schemas.microsoft.com/office/drawing/2014/main" xmlns="" id="{F75A3EF1-7CD8-8B4A-9CB4-0EAFD20C7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C681C8-96D1-0743-94E0-098D89BF2AE1}"/>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311434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8C8EB-EA54-EE4D-975E-0D215F12C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CE4E82-8D65-A248-88E0-8BA3975137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E025B54-9A45-BF4F-B533-B041D8D15F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3297E3-C78F-8447-95CB-33F0EFA5D2FC}"/>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6" name="Footer Placeholder 5">
            <a:extLst>
              <a:ext uri="{FF2B5EF4-FFF2-40B4-BE49-F238E27FC236}">
                <a16:creationId xmlns:a16="http://schemas.microsoft.com/office/drawing/2014/main" xmlns="" id="{D1951906-C6FD-1545-8A78-5422492DD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D34484-E598-5A49-A22F-D37A22732C9E}"/>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183197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B9CB7-3C11-E44B-9631-34ABF15D3A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386D95-F02B-B94A-BF54-648230CB5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1A2E886-7345-764E-8831-3E7B1D01BF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52C5FD-5198-614C-9D11-401C660A3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77BA533-21EA-244F-BC29-4E7899DD76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20BDCA-ADE4-3243-B4ED-99A1EF6F5010}"/>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8" name="Footer Placeholder 7">
            <a:extLst>
              <a:ext uri="{FF2B5EF4-FFF2-40B4-BE49-F238E27FC236}">
                <a16:creationId xmlns:a16="http://schemas.microsoft.com/office/drawing/2014/main" xmlns="" id="{8EE2CCAE-CF67-0B4D-945A-DD1B96E43C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151776-D147-9547-93D4-994C7C6F7DDE}"/>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222125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C8CFC-4AD0-9B4C-8B7C-C43136E4B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EC2DE5-FEEF-E44F-9154-B97685211F55}"/>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4" name="Footer Placeholder 3">
            <a:extLst>
              <a:ext uri="{FF2B5EF4-FFF2-40B4-BE49-F238E27FC236}">
                <a16:creationId xmlns:a16="http://schemas.microsoft.com/office/drawing/2014/main" xmlns="" id="{59059010-6543-A141-AAF2-076102A2D4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06C8575-DBE6-B646-B1F0-2705266B67CD}"/>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188997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036A24-959A-FC40-9272-D44240E929D9}"/>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3" name="Footer Placeholder 2">
            <a:extLst>
              <a:ext uri="{FF2B5EF4-FFF2-40B4-BE49-F238E27FC236}">
                <a16:creationId xmlns:a16="http://schemas.microsoft.com/office/drawing/2014/main" xmlns="" id="{BBE4C264-7989-3245-AACA-AAEDE35D2F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1530A55-EF03-9B4A-ADD5-4B9668B7C24D}"/>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387930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5DAF4-72F1-3546-9642-68AFCE1BE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1FEC23C-567D-D741-AF31-8079831C0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E5C52DA-4017-8541-B6E2-3F228CA61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B1C099C-AD38-AE4F-BCD6-2D38EF1D16A4}"/>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6" name="Footer Placeholder 5">
            <a:extLst>
              <a:ext uri="{FF2B5EF4-FFF2-40B4-BE49-F238E27FC236}">
                <a16:creationId xmlns:a16="http://schemas.microsoft.com/office/drawing/2014/main" xmlns="" id="{B9335513-D47A-A54D-8774-F4218E5E8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946FC1-47C2-AB40-A798-2E9B9145EFB1}"/>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35062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ECFCC-3CB2-C149-92DF-DD06EF789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D1B744-00A0-FB43-B697-EAE85078C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77A4896-1D34-4F45-A51F-99A18AA8E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D3ECA9-122E-504A-A87D-EA83891178BE}"/>
              </a:ext>
            </a:extLst>
          </p:cNvPr>
          <p:cNvSpPr>
            <a:spLocks noGrp="1"/>
          </p:cNvSpPr>
          <p:nvPr>
            <p:ph type="dt" sz="half" idx="10"/>
          </p:nvPr>
        </p:nvSpPr>
        <p:spPr/>
        <p:txBody>
          <a:bodyPr/>
          <a:lstStyle/>
          <a:p>
            <a:fld id="{3D629231-00EC-5D4A-85EC-F3E581424C1F}" type="datetimeFigureOut">
              <a:rPr lang="en-US" smtClean="0"/>
              <a:t>1/21/2020</a:t>
            </a:fld>
            <a:endParaRPr lang="en-US"/>
          </a:p>
        </p:txBody>
      </p:sp>
      <p:sp>
        <p:nvSpPr>
          <p:cNvPr id="6" name="Footer Placeholder 5">
            <a:extLst>
              <a:ext uri="{FF2B5EF4-FFF2-40B4-BE49-F238E27FC236}">
                <a16:creationId xmlns:a16="http://schemas.microsoft.com/office/drawing/2014/main" xmlns="" id="{54E7639A-CB0A-F145-863A-1413DB941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938E91-FC7D-5744-B83C-E6E4002BD395}"/>
              </a:ext>
            </a:extLst>
          </p:cNvPr>
          <p:cNvSpPr>
            <a:spLocks noGrp="1"/>
          </p:cNvSpPr>
          <p:nvPr>
            <p:ph type="sldNum" sz="quarter" idx="12"/>
          </p:nvPr>
        </p:nvSpPr>
        <p:spPr/>
        <p:txBody>
          <a:bodyPr/>
          <a:lstStyle/>
          <a:p>
            <a:fld id="{2B7FE972-9FEC-1744-844B-E6A3BC88396C}" type="slidenum">
              <a:rPr lang="en-US" smtClean="0"/>
              <a:t>‹#›</a:t>
            </a:fld>
            <a:endParaRPr lang="en-US"/>
          </a:p>
        </p:txBody>
      </p:sp>
    </p:spTree>
    <p:extLst>
      <p:ext uri="{BB962C8B-B14F-4D97-AF65-F5344CB8AC3E}">
        <p14:creationId xmlns:p14="http://schemas.microsoft.com/office/powerpoint/2010/main" val="40743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040CD3-C789-E640-BF9F-E0595BFE6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2D8810-1EAB-2244-8C2F-2F186BA3C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2BB892-ECD7-5246-8F38-7A49FE208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29231-00EC-5D4A-85EC-F3E581424C1F}" type="datetimeFigureOut">
              <a:rPr lang="en-US" smtClean="0"/>
              <a:t>1/21/2020</a:t>
            </a:fld>
            <a:endParaRPr lang="en-US"/>
          </a:p>
        </p:txBody>
      </p:sp>
      <p:sp>
        <p:nvSpPr>
          <p:cNvPr id="5" name="Footer Placeholder 4">
            <a:extLst>
              <a:ext uri="{FF2B5EF4-FFF2-40B4-BE49-F238E27FC236}">
                <a16:creationId xmlns:a16="http://schemas.microsoft.com/office/drawing/2014/main" xmlns="" id="{A098CC4C-F663-5E40-AE42-2CFC00DB5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4143FB7-3DA9-F147-AF2C-49FA7ED84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FE972-9FEC-1744-844B-E6A3BC88396C}" type="slidenum">
              <a:rPr lang="en-US" smtClean="0"/>
              <a:t>‹#›</a:t>
            </a:fld>
            <a:endParaRPr lang="en-US"/>
          </a:p>
        </p:txBody>
      </p:sp>
    </p:spTree>
    <p:extLst>
      <p:ext uri="{BB962C8B-B14F-4D97-AF65-F5344CB8AC3E}">
        <p14:creationId xmlns:p14="http://schemas.microsoft.com/office/powerpoint/2010/main" val="2247813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5BvZllI9-U" TargetMode="External"/><Relationship Id="rId7" Type="http://schemas.openxmlformats.org/officeDocument/2006/relationships/hyperlink" Target="https://melkinginstitute.org/reports/asset-value-whiteness-understanding-racial-wealth-ga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elkinginstitute.org/reports/bridging-divide-how-business-ownership-can-help-close-racial-wealth-gap" TargetMode="External"/><Relationship Id="rId5" Type="http://schemas.openxmlformats.org/officeDocument/2006/relationships/hyperlink" Target="https://assets.aspeninstitute.org/content/uploads/2017/01/Briding-the-Divide.pdf" TargetMode="External"/><Relationship Id="rId4" Type="http://schemas.openxmlformats.org/officeDocument/2006/relationships/hyperlink" Target="https://shelterforce.org/2019/12/23/battling-inequity-in-food-systems/?utm_source=sfweekly&amp;utm_medium=email&amp;utm_campaign=01072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cbc.info/CRA_Projec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federalreserve.gov/consumerscommunities/cdf.htm" TargetMode="External"/><Relationship Id="rId4" Type="http://schemas.openxmlformats.org/officeDocument/2006/relationships/hyperlink" Target="https://www.fedsmallbusiness.org/survey/2018/report-on-nonemployer-fir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2m6JkJvv4w" TargetMode="External"/><Relationship Id="rId7" Type="http://schemas.openxmlformats.org/officeDocument/2006/relationships/hyperlink" Target="https://www.youtube.com/watch?v=S5BvZllI9-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nMZCghZ1hB4" TargetMode="External"/><Relationship Id="rId5" Type="http://schemas.openxmlformats.org/officeDocument/2006/relationships/hyperlink" Target="https://www.youtube.com/watch?v=5nTuScU70As" TargetMode="External"/><Relationship Id="rId4" Type="http://schemas.openxmlformats.org/officeDocument/2006/relationships/hyperlink" Target="https://www.youtube.com/watch?v=3J8bMht0u9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ict"/><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nTuScU70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TextBox 8"/>
          <p:cNvSpPr txBox="1"/>
          <p:nvPr/>
        </p:nvSpPr>
        <p:spPr>
          <a:xfrm>
            <a:off x="2922972" y="2177267"/>
            <a:ext cx="6498454" cy="2492990"/>
          </a:xfrm>
          <a:prstGeom prst="rect">
            <a:avLst/>
          </a:prstGeom>
          <a:solidFill>
            <a:schemeClr val="bg1">
              <a:alpha val="65000"/>
            </a:schemeClr>
          </a:solidFill>
        </p:spPr>
        <p:txBody>
          <a:bodyPr wrap="square" rtlCol="0">
            <a:spAutoFit/>
          </a:bodyPr>
          <a:lstStyle/>
          <a:p>
            <a:pPr algn="ctr"/>
            <a:r>
              <a:rPr lang="en-US" sz="2800" b="1" dirty="0">
                <a:solidFill>
                  <a:srgbClr val="002060"/>
                </a:solidFill>
              </a:rPr>
              <a:t>Module 1 </a:t>
            </a:r>
          </a:p>
          <a:p>
            <a:pPr algn="ctr"/>
            <a:r>
              <a:rPr lang="en-US" sz="4800" b="1" dirty="0">
                <a:solidFill>
                  <a:srgbClr val="002060"/>
                </a:solidFill>
              </a:rPr>
              <a:t>Introduction to Small Business Environment</a:t>
            </a:r>
          </a:p>
          <a:p>
            <a:pPr algn="ctr"/>
            <a:r>
              <a:rPr lang="en-US" sz="2800" dirty="0">
                <a:solidFill>
                  <a:srgbClr val="002060"/>
                </a:solidFill>
              </a:rPr>
              <a:t>Amy Shapiro </a:t>
            </a:r>
            <a:r>
              <a:rPr lang="en-US" sz="2800" b="1" dirty="0">
                <a:solidFill>
                  <a:srgbClr val="002060"/>
                </a:solidFill>
              </a:rPr>
              <a:t> </a:t>
            </a:r>
          </a:p>
        </p:txBody>
      </p:sp>
      <p:pic>
        <p:nvPicPr>
          <p:cNvPr id="10" name="Picture 9"/>
          <p:cNvPicPr>
            <a:picLocks noChangeAspect="1"/>
          </p:cNvPicPr>
          <p:nvPr/>
        </p:nvPicPr>
        <p:blipFill>
          <a:blip r:embed="rId3"/>
          <a:stretch>
            <a:fillRect/>
          </a:stretch>
        </p:blipFill>
        <p:spPr>
          <a:xfrm>
            <a:off x="3376942" y="5662437"/>
            <a:ext cx="5590517" cy="688908"/>
          </a:xfrm>
          <a:prstGeom prst="rect">
            <a:avLst/>
          </a:prstGeom>
        </p:spPr>
      </p:pic>
    </p:spTree>
    <p:extLst>
      <p:ext uri="{BB962C8B-B14F-4D97-AF65-F5344CB8AC3E}">
        <p14:creationId xmlns:p14="http://schemas.microsoft.com/office/powerpoint/2010/main" val="323429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0845" y="558417"/>
            <a:ext cx="8229600" cy="1143000"/>
          </a:xfrm>
        </p:spPr>
        <p:txBody>
          <a:bodyPr>
            <a:noAutofit/>
          </a:bodyPr>
          <a:lstStyle/>
          <a:p>
            <a:pPr lvl="0"/>
            <a:r>
              <a:rPr lang="en-US" sz="3200" b="1" dirty="0"/>
              <a:t> 5. Obstacles that small businesses confront &amp; How to overcome those obstacles. </a:t>
            </a:r>
          </a:p>
        </p:txBody>
      </p:sp>
      <p:sp>
        <p:nvSpPr>
          <p:cNvPr id="4" name="Content Placeholder 3"/>
          <p:cNvSpPr>
            <a:spLocks noGrp="1"/>
          </p:cNvSpPr>
          <p:nvPr>
            <p:ph idx="1"/>
          </p:nvPr>
        </p:nvSpPr>
        <p:spPr>
          <a:xfrm>
            <a:off x="1968500" y="1913467"/>
            <a:ext cx="8478782" cy="4038600"/>
          </a:xfrm>
        </p:spPr>
        <p:txBody>
          <a:bodyPr numCol="2">
            <a:normAutofit fontScale="25000" lnSpcReduction="20000"/>
          </a:bodyPr>
          <a:lstStyle/>
          <a:p>
            <a:pPr marL="0" indent="0">
              <a:buNone/>
            </a:pPr>
            <a:r>
              <a:rPr lang="en-US" sz="8000" dirty="0"/>
              <a:t>What is impact,%, assumptions?</a:t>
            </a:r>
          </a:p>
          <a:p>
            <a:pPr marL="0" indent="0">
              <a:buNone/>
            </a:pPr>
            <a:r>
              <a:rPr lang="en-US" sz="8000" dirty="0"/>
              <a:t>Personal </a:t>
            </a:r>
          </a:p>
          <a:p>
            <a:r>
              <a:rPr lang="en-US" sz="8000" dirty="0"/>
              <a:t>Lack of credit history</a:t>
            </a:r>
          </a:p>
          <a:p>
            <a:r>
              <a:rPr lang="en-US" sz="8000" dirty="0"/>
              <a:t>Limit of personal assets </a:t>
            </a:r>
          </a:p>
          <a:p>
            <a:pPr marL="0" indent="0">
              <a:lnSpc>
                <a:spcPct val="120000"/>
              </a:lnSpc>
              <a:spcBef>
                <a:spcPts val="0"/>
              </a:spcBef>
              <a:buNone/>
            </a:pPr>
            <a:r>
              <a:rPr lang="en-US" sz="4800" dirty="0"/>
              <a:t>      impact when starting, financing, growing</a:t>
            </a:r>
          </a:p>
          <a:p>
            <a:pPr marL="0" indent="0">
              <a:lnSpc>
                <a:spcPct val="120000"/>
              </a:lnSpc>
              <a:spcBef>
                <a:spcPts val="0"/>
              </a:spcBef>
              <a:buNone/>
            </a:pPr>
            <a:endParaRPr lang="en-US" sz="4800" dirty="0"/>
          </a:p>
          <a:p>
            <a:pPr>
              <a:spcBef>
                <a:spcPts val="200"/>
              </a:spcBef>
            </a:pPr>
            <a:r>
              <a:rPr lang="en-US" sz="8000" dirty="0"/>
              <a:t>Lack of business experience</a:t>
            </a:r>
          </a:p>
          <a:p>
            <a:pPr marL="0" indent="0">
              <a:spcBef>
                <a:spcPts val="200"/>
              </a:spcBef>
              <a:buNone/>
            </a:pPr>
            <a:r>
              <a:rPr lang="en-US" sz="4800" dirty="0"/>
              <a:t>      client’s cooking = a great restaurant?</a:t>
            </a:r>
          </a:p>
          <a:p>
            <a:pPr lvl="0"/>
            <a:r>
              <a:rPr lang="en-US" sz="8000" dirty="0"/>
              <a:t>Lack of industry knowledge</a:t>
            </a:r>
          </a:p>
          <a:p>
            <a:pPr marL="0" indent="0">
              <a:lnSpc>
                <a:spcPct val="120000"/>
              </a:lnSpc>
              <a:spcBef>
                <a:spcPts val="0"/>
              </a:spcBef>
              <a:buNone/>
            </a:pPr>
            <a:r>
              <a:rPr lang="en-US" sz="4800" dirty="0"/>
              <a:t>      challenges to start and grow ?</a:t>
            </a:r>
          </a:p>
          <a:p>
            <a:pPr lvl="0"/>
            <a:r>
              <a:rPr lang="en-US" sz="8000" dirty="0"/>
              <a:t>Lack of network/connections and understanding of the economic environment </a:t>
            </a:r>
          </a:p>
          <a:p>
            <a:pPr marL="0" indent="0">
              <a:lnSpc>
                <a:spcPct val="120000"/>
              </a:lnSpc>
              <a:spcBef>
                <a:spcPts val="0"/>
              </a:spcBef>
              <a:buNone/>
            </a:pPr>
            <a:r>
              <a:rPr lang="en-US" sz="4800" dirty="0"/>
              <a:t>      Counselor’s role</a:t>
            </a:r>
          </a:p>
          <a:p>
            <a:pPr marL="0" indent="0">
              <a:buNone/>
            </a:pPr>
            <a:endParaRPr lang="en-US" sz="8000" dirty="0"/>
          </a:p>
          <a:p>
            <a:pPr marL="0" indent="0">
              <a:buNone/>
            </a:pPr>
            <a:endParaRPr lang="en-US" sz="8000" dirty="0"/>
          </a:p>
          <a:p>
            <a:pPr marL="0" indent="0">
              <a:buNone/>
            </a:pPr>
            <a:endParaRPr lang="en-US" sz="8000" dirty="0"/>
          </a:p>
          <a:p>
            <a:pPr marL="0" indent="0">
              <a:buNone/>
            </a:pPr>
            <a:r>
              <a:rPr lang="en-US" sz="8000" dirty="0"/>
              <a:t>Business </a:t>
            </a:r>
          </a:p>
          <a:p>
            <a:r>
              <a:rPr lang="en-US" sz="8000" dirty="0"/>
              <a:t>High cost of goods</a:t>
            </a:r>
            <a:endParaRPr lang="en-US" sz="4800" dirty="0"/>
          </a:p>
          <a:p>
            <a:r>
              <a:rPr lang="en-US" sz="8000" dirty="0"/>
              <a:t>Lack of customers </a:t>
            </a:r>
          </a:p>
          <a:p>
            <a:r>
              <a:rPr lang="en-US" sz="8000" dirty="0"/>
              <a:t>Lack of cash </a:t>
            </a:r>
          </a:p>
          <a:p>
            <a:r>
              <a:rPr lang="en-US" sz="8000" dirty="0"/>
              <a:t>Lack of qualified employees </a:t>
            </a:r>
          </a:p>
          <a:p>
            <a:r>
              <a:rPr lang="en-US" sz="8000" dirty="0"/>
              <a:t>Lack of time</a:t>
            </a:r>
          </a:p>
          <a:p>
            <a:r>
              <a:rPr lang="en-US" sz="8000" dirty="0"/>
              <a:t>Lack of efficiency</a:t>
            </a:r>
          </a:p>
          <a:p>
            <a:endParaRPr lang="en-US" sz="8000" dirty="0"/>
          </a:p>
          <a:p>
            <a:endParaRPr lang="en-US" sz="8000" dirty="0"/>
          </a:p>
          <a:p>
            <a:pPr marL="0" indent="0">
              <a:buNone/>
            </a:pPr>
            <a:endParaRPr lang="en-US" sz="3200" dirty="0"/>
          </a:p>
          <a:p>
            <a:pPr marL="0" indent="0">
              <a:buNone/>
            </a:pPr>
            <a:endParaRPr lang="en-US" sz="1600" dirty="0"/>
          </a:p>
          <a:p>
            <a:pPr marL="0" indent="0">
              <a:buNone/>
            </a:pPr>
            <a:endParaRPr lang="en-US" sz="1600" dirty="0"/>
          </a:p>
          <a:p>
            <a:endParaRPr lang="en-US" sz="1600" dirty="0"/>
          </a:p>
        </p:txBody>
      </p:sp>
      <p:sp>
        <p:nvSpPr>
          <p:cNvPr id="2" name="TextBox 1"/>
          <p:cNvSpPr txBox="1"/>
          <p:nvPr/>
        </p:nvSpPr>
        <p:spPr>
          <a:xfrm>
            <a:off x="1810846" y="5889880"/>
            <a:ext cx="8636436" cy="646331"/>
          </a:xfrm>
          <a:prstGeom prst="rect">
            <a:avLst/>
          </a:prstGeom>
          <a:noFill/>
        </p:spPr>
        <p:txBody>
          <a:bodyPr wrap="square" rtlCol="0">
            <a:spAutoFit/>
          </a:bodyPr>
          <a:lstStyle/>
          <a:p>
            <a:r>
              <a:rPr lang="en-US" b="1" dirty="0">
                <a:solidFill>
                  <a:schemeClr val="accent2">
                    <a:lumMod val="75000"/>
                  </a:schemeClr>
                </a:solidFill>
              </a:rPr>
              <a:t>Using data to discuss information (worksheets, documents, 1-1 meetings) to review obstacles with a client. </a:t>
            </a:r>
          </a:p>
        </p:txBody>
      </p:sp>
    </p:spTree>
    <p:extLst>
      <p:ext uri="{BB962C8B-B14F-4D97-AF65-F5344CB8AC3E}">
        <p14:creationId xmlns:p14="http://schemas.microsoft.com/office/powerpoint/2010/main" val="68529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9310" y="534969"/>
            <a:ext cx="8142890" cy="1224625"/>
          </a:xfrm>
        </p:spPr>
        <p:txBody>
          <a:bodyPr>
            <a:noAutofit/>
          </a:bodyPr>
          <a:lstStyle/>
          <a:p>
            <a:pPr lvl="0"/>
            <a:r>
              <a:rPr lang="en-US" sz="3200" b="1" dirty="0"/>
              <a:t/>
            </a:r>
            <a:br>
              <a:rPr lang="en-US" sz="3200" b="1" dirty="0"/>
            </a:br>
            <a:r>
              <a:rPr lang="en-US" sz="3200" b="1" dirty="0"/>
              <a:t/>
            </a:r>
            <a:br>
              <a:rPr lang="en-US" sz="3200" b="1" dirty="0"/>
            </a:br>
            <a:r>
              <a:rPr lang="en-US" sz="3200" b="1" dirty="0"/>
              <a:t>6. Understand particular obstacles</a:t>
            </a:r>
            <a:br>
              <a:rPr lang="en-US" sz="3200" b="1" dirty="0"/>
            </a:br>
            <a:r>
              <a:rPr lang="en-US" sz="3200" b="1" dirty="0"/>
              <a:t/>
            </a:r>
            <a:br>
              <a:rPr lang="en-US" sz="3200" b="1" dirty="0"/>
            </a:br>
            <a:endParaRPr lang="en-US" sz="3200" b="1" dirty="0"/>
          </a:p>
        </p:txBody>
      </p:sp>
      <p:sp>
        <p:nvSpPr>
          <p:cNvPr id="4" name="Content Placeholder 3"/>
          <p:cNvSpPr>
            <a:spLocks noGrp="1"/>
          </p:cNvSpPr>
          <p:nvPr>
            <p:ph idx="1"/>
          </p:nvPr>
        </p:nvSpPr>
        <p:spPr>
          <a:xfrm>
            <a:off x="1933903" y="1651056"/>
            <a:ext cx="8229600" cy="4525963"/>
          </a:xfrm>
        </p:spPr>
        <p:txBody>
          <a:bodyPr>
            <a:normAutofit/>
          </a:bodyPr>
          <a:lstStyle/>
          <a:p>
            <a:r>
              <a:rPr lang="en-US" sz="2400" dirty="0"/>
              <a:t>Minority/women/immigrant businesses, </a:t>
            </a:r>
          </a:p>
          <a:p>
            <a:r>
              <a:rPr lang="en-US" sz="2400" dirty="0"/>
              <a:t>Lack of personal wealth (or access to wealth from family/friends), </a:t>
            </a:r>
          </a:p>
          <a:p>
            <a:r>
              <a:rPr lang="en-US" sz="2400" dirty="0"/>
              <a:t>Lack of business and social networks that can provide customers, suppliers and opportunities,</a:t>
            </a:r>
          </a:p>
          <a:p>
            <a:r>
              <a:rPr lang="en-US" sz="2400" dirty="0"/>
              <a:t>Lack of formal business education.</a:t>
            </a:r>
            <a:br>
              <a:rPr lang="en-US" sz="2400" dirty="0"/>
            </a:br>
            <a:endParaRPr lang="en-US" sz="2400" dirty="0"/>
          </a:p>
          <a:p>
            <a:pPr marL="0" indent="0">
              <a:buNone/>
            </a:pPr>
            <a:r>
              <a:rPr lang="en-US" sz="2400" b="1" dirty="0">
                <a:solidFill>
                  <a:schemeClr val="accent2">
                    <a:lumMod val="75000"/>
                  </a:schemeClr>
                </a:solidFill>
              </a:rPr>
              <a:t>What are some examples from your communities? </a:t>
            </a:r>
          </a:p>
        </p:txBody>
      </p:sp>
    </p:spTree>
    <p:extLst>
      <p:ext uri="{BB962C8B-B14F-4D97-AF65-F5344CB8AC3E}">
        <p14:creationId xmlns:p14="http://schemas.microsoft.com/office/powerpoint/2010/main" val="285277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6760" y="76200"/>
            <a:ext cx="8195441" cy="1251668"/>
          </a:xfrm>
        </p:spPr>
        <p:txBody>
          <a:bodyPr>
            <a:noAutofit/>
          </a:bodyPr>
          <a:lstStyle/>
          <a:p>
            <a:pPr lvl="0"/>
            <a:r>
              <a:rPr lang="en-US" sz="3200" b="1" dirty="0"/>
              <a:t/>
            </a:r>
            <a:br>
              <a:rPr lang="en-US" sz="3200" b="1" dirty="0"/>
            </a:br>
            <a:r>
              <a:rPr lang="en-US" sz="3200" b="1" dirty="0"/>
              <a:t>7. Understand factors that contributed to the racial wealth gap </a:t>
            </a:r>
          </a:p>
        </p:txBody>
      </p:sp>
      <p:sp>
        <p:nvSpPr>
          <p:cNvPr id="4" name="Content Placeholder 3"/>
          <p:cNvSpPr>
            <a:spLocks noGrp="1"/>
          </p:cNvSpPr>
          <p:nvPr>
            <p:ph idx="1"/>
          </p:nvPr>
        </p:nvSpPr>
        <p:spPr>
          <a:xfrm>
            <a:off x="1981200" y="1674020"/>
            <a:ext cx="8229600" cy="4726783"/>
          </a:xfrm>
        </p:spPr>
        <p:txBody>
          <a:bodyPr>
            <a:normAutofit fontScale="70000" lnSpcReduction="20000"/>
          </a:bodyPr>
          <a:lstStyle/>
          <a:p>
            <a:r>
              <a:rPr lang="en-US" sz="2400" dirty="0"/>
              <a:t>Lack of investment in certain communities.</a:t>
            </a:r>
          </a:p>
          <a:p>
            <a:pPr lvl="0"/>
            <a:r>
              <a:rPr lang="en-US" sz="2400" dirty="0"/>
              <a:t>Business development as a core strategy for closing wealth and income gaps, creating jobs and bringing vitality to local places</a:t>
            </a:r>
          </a:p>
          <a:p>
            <a:r>
              <a:rPr lang="en-US" sz="2100" u="sng" dirty="0">
                <a:hlinkClick r:id="rId3"/>
              </a:rPr>
              <a:t>Urban Instatute: https://www.youtube.com/watch?v=S5BvZllI9-U</a:t>
            </a:r>
            <a:endParaRPr lang="en-US" sz="2100" b="1" dirty="0">
              <a:solidFill>
                <a:schemeClr val="accent2">
                  <a:lumMod val="75000"/>
                </a:schemeClr>
              </a:solidFill>
            </a:endParaRPr>
          </a:p>
          <a:p>
            <a:r>
              <a:rPr lang="en-US" sz="2100" dirty="0"/>
              <a:t>Break into groups, describe what you know and record contributions.</a:t>
            </a:r>
          </a:p>
          <a:p>
            <a:r>
              <a:rPr lang="en-US" dirty="0">
                <a:hlinkClick r:id="rId4"/>
              </a:rPr>
              <a:t>https://shelterforce.org/2019/12/23/battling-inequity-in-food-systems/?utm_source=sfweekly&amp;utm_medium=email&amp;utm_campaign=010720</a:t>
            </a:r>
            <a:endParaRPr lang="en-US" dirty="0"/>
          </a:p>
          <a:p>
            <a:r>
              <a:rPr lang="en-US" dirty="0"/>
              <a:t>2017 by FIELD at the Aspen Institute Published in the United States of America </a:t>
            </a:r>
            <a:r>
              <a:rPr lang="en-US" dirty="0">
                <a:hlinkClick r:id="rId5"/>
              </a:rPr>
              <a:t>https://assets.aspeninstitute.org/content/uploads/2017/01/Briding-the-Divide.pdf</a:t>
            </a:r>
            <a:endParaRPr lang="en-US" dirty="0"/>
          </a:p>
          <a:p>
            <a:r>
              <a:rPr lang="en-US" u="sng" dirty="0">
                <a:hlinkClick r:id="rId6"/>
              </a:rPr>
              <a:t>Mel King: </a:t>
            </a:r>
            <a:r>
              <a:rPr lang="en-US" dirty="0"/>
              <a:t>Amy Traub </a:t>
            </a:r>
            <a:r>
              <a:rPr lang="en-US" dirty="0" err="1"/>
              <a:t>Dēmos</a:t>
            </a:r>
            <a:r>
              <a:rPr lang="en-US" dirty="0"/>
              <a:t> Laura Sullivan, Tatjana </a:t>
            </a:r>
            <a:r>
              <a:rPr lang="en-US" dirty="0" err="1"/>
              <a:t>Meschede</a:t>
            </a:r>
            <a:r>
              <a:rPr lang="en-US" dirty="0"/>
              <a:t>, &amp; Tom Shapiro Institute on Assets and Social Policy (IASP), Brandeis University</a:t>
            </a:r>
            <a:r>
              <a:rPr lang="en-US" u="sng" dirty="0">
                <a:hlinkClick r:id="rId6"/>
              </a:rPr>
              <a:t/>
            </a:r>
            <a:br>
              <a:rPr lang="en-US" u="sng" dirty="0">
                <a:hlinkClick r:id="rId6"/>
              </a:rPr>
            </a:br>
            <a:r>
              <a:rPr lang="en-US" u="sng" dirty="0">
                <a:hlinkClick r:id="rId6"/>
              </a:rPr>
              <a:t>https://melkinginstitute.org/reports/bridging-divide-how-business-ownership-can-help-close-racial-wealth-gap</a:t>
            </a:r>
            <a:r>
              <a:rPr lang="en-US" dirty="0"/>
              <a:t> </a:t>
            </a:r>
          </a:p>
          <a:p>
            <a:r>
              <a:rPr lang="en-US" u="sng" dirty="0">
                <a:hlinkClick r:id="rId7"/>
              </a:rPr>
              <a:t>https://melkinginstitute.org/reports/asset-value-whiteness-understanding-racial-wealth-gap</a:t>
            </a:r>
            <a:r>
              <a:rPr lang="en-US" dirty="0"/>
              <a:t> </a:t>
            </a:r>
          </a:p>
          <a:p>
            <a:endParaRPr lang="en-US" dirty="0"/>
          </a:p>
        </p:txBody>
      </p:sp>
    </p:spTree>
    <p:extLst>
      <p:ext uri="{BB962C8B-B14F-4D97-AF65-F5344CB8AC3E}">
        <p14:creationId xmlns:p14="http://schemas.microsoft.com/office/powerpoint/2010/main" val="92381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5738" y="229870"/>
            <a:ext cx="8216462" cy="1234946"/>
          </a:xfrm>
        </p:spPr>
        <p:txBody>
          <a:bodyPr>
            <a:normAutofit fontScale="90000"/>
          </a:bodyPr>
          <a:lstStyle/>
          <a:p>
            <a:pPr lvl="0"/>
            <a:r>
              <a:rPr lang="en-US" b="1" dirty="0"/>
              <a:t/>
            </a:r>
            <a:br>
              <a:rPr lang="en-US" b="1" dirty="0"/>
            </a:br>
            <a:r>
              <a:rPr lang="en-US" sz="3600" b="1" dirty="0"/>
              <a:t>8.Understand business development strategies for local places </a:t>
            </a:r>
          </a:p>
        </p:txBody>
      </p:sp>
      <p:sp>
        <p:nvSpPr>
          <p:cNvPr id="4" name="Content Placeholder 3"/>
          <p:cNvSpPr>
            <a:spLocks noGrp="1"/>
          </p:cNvSpPr>
          <p:nvPr>
            <p:ph idx="1"/>
          </p:nvPr>
        </p:nvSpPr>
        <p:spPr>
          <a:xfrm>
            <a:off x="1981200" y="1626870"/>
            <a:ext cx="8229600" cy="4533900"/>
          </a:xfrm>
        </p:spPr>
        <p:txBody>
          <a:bodyPr>
            <a:normAutofit/>
          </a:bodyPr>
          <a:lstStyle/>
          <a:p>
            <a:endParaRPr lang="en-US" sz="2400" dirty="0"/>
          </a:p>
          <a:p>
            <a:r>
              <a:rPr lang="en-US" sz="2400" dirty="0"/>
              <a:t>Financial contributions </a:t>
            </a:r>
          </a:p>
          <a:p>
            <a:r>
              <a:rPr lang="en-US" sz="2400" dirty="0"/>
              <a:t>Volunteerism</a:t>
            </a:r>
          </a:p>
          <a:p>
            <a:r>
              <a:rPr lang="en-US" sz="2400" dirty="0"/>
              <a:t>Supporting local causes</a:t>
            </a:r>
          </a:p>
          <a:p>
            <a:pPr lvl="0"/>
            <a:r>
              <a:rPr lang="en-US" sz="2400" dirty="0"/>
              <a:t>Environmental impacts of businesses and the importance of sustainability from a neighborhood perspective.</a:t>
            </a:r>
          </a:p>
          <a:p>
            <a:pPr lvl="0"/>
            <a:r>
              <a:rPr lang="en-US" sz="2400" dirty="0"/>
              <a:t>Industry sectors: micro-brews, creative placemaking </a:t>
            </a:r>
          </a:p>
          <a:p>
            <a:pPr marL="0" indent="0">
              <a:buNone/>
            </a:pPr>
            <a:r>
              <a:rPr lang="en-US" sz="2400" b="1" dirty="0">
                <a:solidFill>
                  <a:srgbClr val="0070C0"/>
                </a:solidFill>
              </a:rPr>
              <a:t>Examples in Urban and Rural locations </a:t>
            </a:r>
          </a:p>
          <a:p>
            <a:pPr lvl="0"/>
            <a:endParaRPr lang="en-US" dirty="0"/>
          </a:p>
          <a:p>
            <a:endParaRPr lang="en-US" dirty="0"/>
          </a:p>
        </p:txBody>
      </p:sp>
    </p:spTree>
    <p:extLst>
      <p:ext uri="{BB962C8B-B14F-4D97-AF65-F5344CB8AC3E}">
        <p14:creationId xmlns:p14="http://schemas.microsoft.com/office/powerpoint/2010/main" val="62692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E3199-7133-9F47-9C1E-6CD22E2B56AB}"/>
              </a:ext>
            </a:extLst>
          </p:cNvPr>
          <p:cNvSpPr>
            <a:spLocks noGrp="1"/>
          </p:cNvSpPr>
          <p:nvPr>
            <p:ph type="title"/>
          </p:nvPr>
        </p:nvSpPr>
        <p:spPr>
          <a:xfrm>
            <a:off x="1702676" y="76200"/>
            <a:ext cx="8279524" cy="1195552"/>
          </a:xfrm>
        </p:spPr>
        <p:txBody>
          <a:bodyPr>
            <a:normAutofit/>
          </a:bodyPr>
          <a:lstStyle/>
          <a:p>
            <a:pPr lvl="0"/>
            <a:r>
              <a:rPr lang="en-US" sz="3200" b="1" dirty="0"/>
              <a:t>9.Identify financial contributions to local communities</a:t>
            </a:r>
          </a:p>
        </p:txBody>
      </p:sp>
      <p:sp>
        <p:nvSpPr>
          <p:cNvPr id="3" name="Content Placeholder 2">
            <a:extLst>
              <a:ext uri="{FF2B5EF4-FFF2-40B4-BE49-F238E27FC236}">
                <a16:creationId xmlns:a16="http://schemas.microsoft.com/office/drawing/2014/main" xmlns="" id="{2D2D3722-0E30-1C40-85F4-11AE3D31868E}"/>
              </a:ext>
            </a:extLst>
          </p:cNvPr>
          <p:cNvSpPr>
            <a:spLocks noGrp="1"/>
          </p:cNvSpPr>
          <p:nvPr>
            <p:ph idx="1"/>
          </p:nvPr>
        </p:nvSpPr>
        <p:spPr>
          <a:xfrm>
            <a:off x="1891862" y="1576552"/>
            <a:ext cx="8090338" cy="4595648"/>
          </a:xfrm>
        </p:spPr>
        <p:txBody>
          <a:bodyPr>
            <a:normAutofit lnSpcReduction="10000"/>
          </a:bodyPr>
          <a:lstStyle/>
          <a:p>
            <a:pPr marL="0" indent="0">
              <a:buNone/>
            </a:pPr>
            <a:r>
              <a:rPr lang="en-US" sz="2400" dirty="0"/>
              <a:t>Statistics on local impact </a:t>
            </a:r>
          </a:p>
          <a:p>
            <a:r>
              <a:rPr lang="en-US" sz="2400" dirty="0">
                <a:hlinkClick r:id="rId3"/>
              </a:rPr>
              <a:t>MA Community &amp; Banking Council http://mcbc.info/CRA_Project.html</a:t>
            </a:r>
            <a:endParaRPr lang="en-US" sz="2400" dirty="0"/>
          </a:p>
          <a:p>
            <a:r>
              <a:rPr lang="en-US" sz="2400" dirty="0"/>
              <a:t>MGCC TA impact reflected in report</a:t>
            </a:r>
          </a:p>
          <a:p>
            <a:r>
              <a:rPr lang="en-US" sz="2400" dirty="0">
                <a:hlinkClick r:id="rId4"/>
              </a:rPr>
              <a:t>https://www.fedsmallbusiness.org/survey/2018/report-on-nonemployer-firms</a:t>
            </a:r>
            <a:r>
              <a:rPr lang="en-US" sz="2400" dirty="0"/>
              <a:t> </a:t>
            </a:r>
          </a:p>
          <a:p>
            <a:r>
              <a:rPr lang="en-US" sz="2400" dirty="0">
                <a:hlinkClick r:id="rId5"/>
              </a:rPr>
              <a:t>https://www.federalreserve.gov/consumerscommunities/cdf.htm</a:t>
            </a:r>
            <a:r>
              <a:rPr lang="en-US" sz="2400" dirty="0"/>
              <a:t> </a:t>
            </a:r>
          </a:p>
          <a:p>
            <a:r>
              <a:rPr lang="en-US" sz="2400" dirty="0"/>
              <a:t>Leaders – Mentors – Groups </a:t>
            </a:r>
          </a:p>
          <a:p>
            <a:endParaRPr lang="en-US" sz="2400" dirty="0"/>
          </a:p>
          <a:p>
            <a:pPr marL="0" indent="0">
              <a:buNone/>
            </a:pPr>
            <a:r>
              <a:rPr lang="en-US" sz="2400" dirty="0">
                <a:solidFill>
                  <a:schemeClr val="accent2">
                    <a:lumMod val="75000"/>
                  </a:schemeClr>
                </a:solidFill>
              </a:rPr>
              <a:t>Discussion: Examples of local impact  </a:t>
            </a:r>
          </a:p>
          <a:p>
            <a:endParaRPr lang="en-US" dirty="0"/>
          </a:p>
        </p:txBody>
      </p:sp>
    </p:spTree>
    <p:extLst>
      <p:ext uri="{BB962C8B-B14F-4D97-AF65-F5344CB8AC3E}">
        <p14:creationId xmlns:p14="http://schemas.microsoft.com/office/powerpoint/2010/main" val="41264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3E257-98D2-754F-9951-6A017E7AF22C}"/>
              </a:ext>
            </a:extLst>
          </p:cNvPr>
          <p:cNvSpPr>
            <a:spLocks noGrp="1"/>
          </p:cNvSpPr>
          <p:nvPr>
            <p:ph type="title"/>
          </p:nvPr>
        </p:nvSpPr>
        <p:spPr>
          <a:xfrm>
            <a:off x="1639615" y="459827"/>
            <a:ext cx="8933792" cy="1220952"/>
          </a:xfrm>
        </p:spPr>
        <p:txBody>
          <a:bodyPr>
            <a:normAutofit fontScale="90000"/>
          </a:bodyPr>
          <a:lstStyle/>
          <a:p>
            <a:r>
              <a:rPr lang="en-US" sz="3600" b="1" dirty="0"/>
              <a:t>10. Explain the environmental impacts of businesses </a:t>
            </a:r>
            <a:r>
              <a:rPr lang="en-US" b="1" dirty="0"/>
              <a:t/>
            </a:r>
            <a:br>
              <a:rPr lang="en-US" b="1" dirty="0"/>
            </a:br>
            <a:endParaRPr lang="en-US" b="1" dirty="0"/>
          </a:p>
        </p:txBody>
      </p:sp>
      <p:sp>
        <p:nvSpPr>
          <p:cNvPr id="3" name="Content Placeholder 2">
            <a:extLst>
              <a:ext uri="{FF2B5EF4-FFF2-40B4-BE49-F238E27FC236}">
                <a16:creationId xmlns:a16="http://schemas.microsoft.com/office/drawing/2014/main" xmlns="" id="{B04C9299-781B-F540-B1CE-0CEE467485B4}"/>
              </a:ext>
            </a:extLst>
          </p:cNvPr>
          <p:cNvSpPr>
            <a:spLocks noGrp="1"/>
          </p:cNvSpPr>
          <p:nvPr>
            <p:ph idx="1"/>
          </p:nvPr>
        </p:nvSpPr>
        <p:spPr>
          <a:xfrm>
            <a:off x="1910255" y="1701800"/>
            <a:ext cx="7620000" cy="4470400"/>
          </a:xfrm>
        </p:spPr>
        <p:txBody>
          <a:bodyPr>
            <a:normAutofit/>
          </a:bodyPr>
          <a:lstStyle/>
          <a:p>
            <a:r>
              <a:rPr lang="en-US" sz="2400" dirty="0"/>
              <a:t>Cultural </a:t>
            </a:r>
          </a:p>
          <a:p>
            <a:r>
              <a:rPr lang="en-US" sz="2400" dirty="0"/>
              <a:t>Energy – Transportation </a:t>
            </a:r>
          </a:p>
          <a:p>
            <a:r>
              <a:rPr lang="en-US" sz="2400" dirty="0"/>
              <a:t>Financial </a:t>
            </a:r>
          </a:p>
          <a:p>
            <a:pPr marL="0" indent="0">
              <a:buNone/>
            </a:pPr>
            <a:r>
              <a:rPr lang="en-US" sz="2400" dirty="0"/>
              <a:t>Discussion: Questions used to engage clients in environmental impact starting with evaluating the business’s waste (administration, operations, materials) and the financial impact of decisions</a:t>
            </a:r>
          </a:p>
          <a:p>
            <a:endParaRPr lang="en-US" sz="2400" dirty="0"/>
          </a:p>
        </p:txBody>
      </p:sp>
    </p:spTree>
    <p:extLst>
      <p:ext uri="{BB962C8B-B14F-4D97-AF65-F5344CB8AC3E}">
        <p14:creationId xmlns:p14="http://schemas.microsoft.com/office/powerpoint/2010/main" val="120189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4718" y="76200"/>
            <a:ext cx="8237483" cy="1211062"/>
          </a:xfrm>
        </p:spPr>
        <p:txBody>
          <a:bodyPr>
            <a:normAutofit/>
          </a:bodyPr>
          <a:lstStyle/>
          <a:p>
            <a:r>
              <a:rPr lang="en-US" sz="3200" b="1" dirty="0"/>
              <a:t>11. The importance of business technical assistance</a:t>
            </a:r>
          </a:p>
        </p:txBody>
      </p:sp>
      <p:sp>
        <p:nvSpPr>
          <p:cNvPr id="4" name="Content Placeholder 3"/>
          <p:cNvSpPr>
            <a:spLocks noGrp="1"/>
          </p:cNvSpPr>
          <p:nvPr>
            <p:ph idx="1"/>
          </p:nvPr>
        </p:nvSpPr>
        <p:spPr>
          <a:xfrm>
            <a:off x="1981200" y="1207009"/>
            <a:ext cx="8229600" cy="5413925"/>
          </a:xfrm>
        </p:spPr>
        <p:txBody>
          <a:bodyPr>
            <a:normAutofit fontScale="25000" lnSpcReduction="20000"/>
          </a:bodyPr>
          <a:lstStyle/>
          <a:p>
            <a:r>
              <a:rPr lang="en-US" sz="6400" dirty="0"/>
              <a:t>Business Technical Assistance Provider or Business Consultant wants to influence, without exercising direct control. The recipients of all advices are called business clients.*</a:t>
            </a:r>
          </a:p>
          <a:p>
            <a:r>
              <a:rPr lang="en-US" sz="6400" b="1" dirty="0"/>
              <a:t>Definition:</a:t>
            </a:r>
            <a:r>
              <a:rPr lang="en-US" sz="6400" dirty="0"/>
              <a:t> A business technical assistance provider is a person with technical expertise and interpersonal skills, in a position to advice and have some influence over and individual, business owner and/or a group, an organization and/or a business, but who has no direct control and power to make changes or implement actions beyond the service contract or what was agreed with the business client.*</a:t>
            </a:r>
            <a:endParaRPr lang="en-US" dirty="0"/>
          </a:p>
          <a:p>
            <a:pPr lvl="0"/>
            <a:r>
              <a:rPr lang="en-US" sz="5600" b="1" dirty="0"/>
              <a:t>Community Development: </a:t>
            </a:r>
            <a:r>
              <a:rPr lang="en-US" sz="5600" dirty="0"/>
              <a:t>CED is generally defined as a need or desire of a community to develop economically by developing businesses, jobs, income, housing, and other asset-related necessities in a manner that enables community residents to improve the quality of their lives and exercise greater determination over their daily affairs. </a:t>
            </a:r>
          </a:p>
          <a:p>
            <a:r>
              <a:rPr lang="en-US" sz="5600" dirty="0"/>
              <a:t>CED can be broken down into overlapping sub-concepts: economic development and community development.</a:t>
            </a:r>
          </a:p>
          <a:p>
            <a:r>
              <a:rPr lang="en-US" sz="4800" b="1" dirty="0"/>
              <a:t>Economic Development</a:t>
            </a:r>
            <a:r>
              <a:rPr lang="en-US" sz="4800" dirty="0"/>
              <a:t> strives to achieve wealth through the mobilization of human, financial, capital, physical, and natural resources to generate marketable goods and services, encourage creation of new businesses, or relocate existing businesses to a particular area.</a:t>
            </a:r>
          </a:p>
          <a:p>
            <a:r>
              <a:rPr lang="en-US" sz="4800" b="1" dirty="0"/>
              <a:t>Community Development </a:t>
            </a:r>
            <a:r>
              <a:rPr lang="en-US" sz="4800" dirty="0"/>
              <a:t>refers to social, human, and physical structure development activities at a neighborhood or community level to allow ordinary citizens to come together to address common problems, giving communities a say in what happens through citizen mobilization and leadership.</a:t>
            </a:r>
          </a:p>
          <a:p>
            <a:pPr marL="0" indent="0">
              <a:buNone/>
            </a:pPr>
            <a:r>
              <a:rPr lang="en-US" sz="4800" u="sng" dirty="0"/>
              <a:t>*</a:t>
            </a:r>
            <a:r>
              <a:rPr lang="en-US" sz="4400" u="sng" dirty="0"/>
              <a:t>Source</a:t>
            </a:r>
            <a:r>
              <a:rPr lang="en-US" sz="4400" dirty="0"/>
              <a:t>: Alison </a:t>
            </a:r>
            <a:r>
              <a:rPr lang="en-US" sz="4400" dirty="0" err="1"/>
              <a:t>Moronto</a:t>
            </a:r>
            <a:r>
              <a:rPr lang="en-US" sz="4400" dirty="0"/>
              <a:t>, Mass Growth Capital Corp</a:t>
            </a:r>
          </a:p>
          <a:p>
            <a:pPr marL="0" indent="0">
              <a:buNone/>
            </a:pPr>
            <a:r>
              <a:rPr lang="en-US" sz="4400" u="sng" dirty="0"/>
              <a:t>Source:</a:t>
            </a:r>
            <a:r>
              <a:rPr lang="en-US" sz="4400" dirty="0"/>
              <a:t> Saint Louis University-Public Law Review, Volume XXVII, Number One 2007, </a:t>
            </a:r>
            <a:r>
              <a:rPr lang="en-US" sz="4400" u="sng" dirty="0"/>
              <a:t>Promoting Economic Justice</a:t>
            </a:r>
            <a:r>
              <a:rPr lang="en-US" sz="4400" dirty="0"/>
              <a:t>, </a:t>
            </a:r>
            <a:r>
              <a:rPr lang="en-US" sz="4400" dirty="0" err="1"/>
              <a:t>pg</a:t>
            </a:r>
            <a:r>
              <a:rPr lang="en-US" sz="4400" dirty="0"/>
              <a:t> 7. This article referred to The National Economic Development and Law Ctr., A Lawyer’s Manual on Community-Based Economic Development 1-3 (1974).</a:t>
            </a:r>
          </a:p>
          <a:p>
            <a:pPr marL="0" indent="0">
              <a:buNone/>
            </a:pPr>
            <a:r>
              <a:rPr lang="en-US" dirty="0"/>
              <a:t> </a:t>
            </a:r>
          </a:p>
          <a:p>
            <a:pPr lvl="0"/>
            <a:endParaRPr lang="en-US" dirty="0"/>
          </a:p>
          <a:p>
            <a:pPr marL="0" indent="0">
              <a:buNone/>
            </a:pPr>
            <a:endParaRPr lang="en-US" dirty="0"/>
          </a:p>
        </p:txBody>
      </p:sp>
    </p:spTree>
    <p:extLst>
      <p:ext uri="{BB962C8B-B14F-4D97-AF65-F5344CB8AC3E}">
        <p14:creationId xmlns:p14="http://schemas.microsoft.com/office/powerpoint/2010/main" val="192986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621" y="674703"/>
            <a:ext cx="8503762" cy="911647"/>
          </a:xfrm>
        </p:spPr>
        <p:txBody>
          <a:bodyPr>
            <a:noAutofit/>
          </a:bodyPr>
          <a:lstStyle/>
          <a:p>
            <a:pPr lvl="0" algn="ctr"/>
            <a:r>
              <a:rPr lang="en-US" sz="3200" b="1" dirty="0"/>
              <a:t/>
            </a:r>
            <a:br>
              <a:rPr lang="en-US" sz="3200" b="1" dirty="0"/>
            </a:br>
            <a:r>
              <a:rPr lang="en-US" sz="3200" b="1" dirty="0"/>
              <a:t>Where business development and technical assistance connect?</a:t>
            </a:r>
            <a:br>
              <a:rPr lang="en-US" sz="3200" b="1" dirty="0"/>
            </a:br>
            <a:endParaRPr lang="en-US" sz="3200" b="1" dirty="0"/>
          </a:p>
        </p:txBody>
      </p:sp>
      <p:sp>
        <p:nvSpPr>
          <p:cNvPr id="3" name="Content Placeholder 2"/>
          <p:cNvSpPr>
            <a:spLocks noGrp="1"/>
          </p:cNvSpPr>
          <p:nvPr>
            <p:ph idx="1"/>
          </p:nvPr>
        </p:nvSpPr>
        <p:spPr>
          <a:xfrm>
            <a:off x="1773621" y="1586350"/>
            <a:ext cx="7953205" cy="5010393"/>
          </a:xfrm>
        </p:spPr>
        <p:txBody>
          <a:bodyPr>
            <a:normAutofit lnSpcReduction="10000"/>
          </a:bodyPr>
          <a:lstStyle/>
          <a:p>
            <a:pPr marL="0" indent="0">
              <a:buNone/>
            </a:pPr>
            <a:r>
              <a:rPr lang="en-US" sz="2000" dirty="0"/>
              <a:t>The difference between:</a:t>
            </a:r>
          </a:p>
          <a:p>
            <a:pPr marL="0" indent="0">
              <a:buNone/>
            </a:pPr>
            <a:r>
              <a:rPr lang="en-US" sz="2000" dirty="0"/>
              <a:t>From TA provider: Asking questions </a:t>
            </a:r>
          </a:p>
          <a:p>
            <a:pPr lvl="1"/>
            <a:r>
              <a:rPr lang="en-US" sz="2000" dirty="0"/>
              <a:t>Provide support to navigate process</a:t>
            </a:r>
          </a:p>
          <a:p>
            <a:pPr lvl="1"/>
            <a:r>
              <a:rPr lang="en-US" sz="2000" dirty="0"/>
              <a:t>Build client capacity via confidential counseling &amp; group training </a:t>
            </a:r>
          </a:p>
          <a:p>
            <a:pPr lvl="1"/>
            <a:r>
              <a:rPr lang="en-US" sz="2000" dirty="0"/>
              <a:t>Assist client to develop loan package </a:t>
            </a:r>
          </a:p>
          <a:p>
            <a:pPr lvl="1"/>
            <a:r>
              <a:rPr lang="en-US" sz="2000" dirty="0"/>
              <a:t>Connect clients to industry experts &amp; referrals </a:t>
            </a:r>
          </a:p>
          <a:p>
            <a:pPr lvl="1"/>
            <a:r>
              <a:rPr lang="en-US" sz="2000" dirty="0"/>
              <a:t>Develop community leaders </a:t>
            </a:r>
          </a:p>
          <a:p>
            <a:pPr marL="0" indent="0">
              <a:buNone/>
            </a:pPr>
            <a:r>
              <a:rPr lang="en-US" sz="2000" dirty="0"/>
              <a:t>From Business owner: Answer questions </a:t>
            </a:r>
          </a:p>
          <a:p>
            <a:pPr lvl="1"/>
            <a:r>
              <a:rPr lang="en-US" sz="2000" dirty="0"/>
              <a:t>Receive advise &amp; support </a:t>
            </a:r>
          </a:p>
          <a:p>
            <a:pPr lvl="1"/>
            <a:r>
              <a:rPr lang="en-US" sz="2000" dirty="0"/>
              <a:t>Validate data, strategies and answers </a:t>
            </a:r>
          </a:p>
          <a:p>
            <a:pPr lvl="1"/>
            <a:r>
              <a:rPr lang="en-US" sz="2000" dirty="0"/>
              <a:t>Ongoing assistance </a:t>
            </a:r>
          </a:p>
          <a:p>
            <a:pPr marL="0" indent="0">
              <a:buNone/>
            </a:pPr>
            <a:endParaRPr lang="en-US" sz="2000" b="1" dirty="0">
              <a:solidFill>
                <a:schemeClr val="accent2">
                  <a:lumMod val="75000"/>
                </a:schemeClr>
              </a:solidFill>
            </a:endParaRPr>
          </a:p>
          <a:p>
            <a:pPr marL="0" indent="0">
              <a:buNone/>
            </a:pPr>
            <a:r>
              <a:rPr lang="en-US" sz="2000" b="1" dirty="0">
                <a:solidFill>
                  <a:schemeClr val="accent2">
                    <a:lumMod val="75000"/>
                  </a:schemeClr>
                </a:solidFill>
              </a:rPr>
              <a:t>Discussion: What get’s in the way when assisting a client? </a:t>
            </a:r>
            <a:endParaRPr lang="en-US" sz="2000" dirty="0">
              <a:solidFill>
                <a:schemeClr val="accent2">
                  <a:lumMod val="75000"/>
                </a:schemeClr>
              </a:solidFill>
            </a:endParaRPr>
          </a:p>
          <a:p>
            <a:pPr marL="0" indent="0">
              <a:buNone/>
            </a:pPr>
            <a:r>
              <a:rPr lang="en-US" sz="2000" b="1" dirty="0">
                <a:solidFill>
                  <a:schemeClr val="accent2">
                    <a:lumMod val="75000"/>
                  </a:schemeClr>
                </a:solidFill>
              </a:rPr>
              <a:t>Case study and discussion</a:t>
            </a:r>
          </a:p>
        </p:txBody>
      </p:sp>
    </p:spTree>
    <p:extLst>
      <p:ext uri="{BB962C8B-B14F-4D97-AF65-F5344CB8AC3E}">
        <p14:creationId xmlns:p14="http://schemas.microsoft.com/office/powerpoint/2010/main" val="400057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6EACF-699D-4E4F-ABE0-E8F798535FC0}"/>
              </a:ext>
            </a:extLst>
          </p:cNvPr>
          <p:cNvSpPr>
            <a:spLocks noGrp="1"/>
          </p:cNvSpPr>
          <p:nvPr>
            <p:ph type="title"/>
          </p:nvPr>
        </p:nvSpPr>
        <p:spPr>
          <a:xfrm>
            <a:off x="2362200" y="76201"/>
            <a:ext cx="7620000" cy="1029031"/>
          </a:xfrm>
        </p:spPr>
        <p:txBody>
          <a:bodyPr>
            <a:normAutofit/>
          </a:bodyPr>
          <a:lstStyle/>
          <a:p>
            <a:pPr algn="ctr"/>
            <a:r>
              <a:rPr lang="en-US" sz="3600" b="1" dirty="0"/>
              <a:t>YouTube resources </a:t>
            </a:r>
          </a:p>
        </p:txBody>
      </p:sp>
      <p:sp>
        <p:nvSpPr>
          <p:cNvPr id="3" name="Content Placeholder 2">
            <a:extLst>
              <a:ext uri="{FF2B5EF4-FFF2-40B4-BE49-F238E27FC236}">
                <a16:creationId xmlns:a16="http://schemas.microsoft.com/office/drawing/2014/main" xmlns="" id="{E984837A-E502-E24E-BC14-759B3E7F2BEF}"/>
              </a:ext>
            </a:extLst>
          </p:cNvPr>
          <p:cNvSpPr>
            <a:spLocks noGrp="1"/>
          </p:cNvSpPr>
          <p:nvPr>
            <p:ph idx="1"/>
          </p:nvPr>
        </p:nvSpPr>
        <p:spPr/>
        <p:txBody>
          <a:bodyPr>
            <a:normAutofit fontScale="92500" lnSpcReduction="10000"/>
          </a:bodyPr>
          <a:lstStyle/>
          <a:p>
            <a:r>
              <a:rPr lang="en-US" dirty="0"/>
              <a:t>How to Start a Business with No Money: Best way to Succeed </a:t>
            </a:r>
          </a:p>
          <a:p>
            <a:pPr lvl="1"/>
            <a:r>
              <a:rPr lang="en-US" dirty="0">
                <a:hlinkClick r:id="rId3"/>
              </a:rPr>
              <a:t>https://www.youtube.com/watch?v=-2m6JkJvv4w</a:t>
            </a:r>
            <a:endParaRPr lang="en-US" dirty="0"/>
          </a:p>
          <a:p>
            <a:r>
              <a:rPr lang="en-US" dirty="0" err="1"/>
              <a:t>Zingerman's</a:t>
            </a:r>
            <a:r>
              <a:rPr lang="en-US" dirty="0"/>
              <a:t> co-founder Paul Saginaw treats his employees like customers</a:t>
            </a:r>
          </a:p>
          <a:p>
            <a:pPr lvl="1"/>
            <a:r>
              <a:rPr lang="en-US" dirty="0">
                <a:hlinkClick r:id="rId4"/>
              </a:rPr>
              <a:t>https://www.youtube.com/watch?v=3J8bMht0u9s</a:t>
            </a:r>
            <a:endParaRPr lang="en-US" dirty="0"/>
          </a:p>
          <a:p>
            <a:pPr marL="320069" lvl="1" indent="0">
              <a:buNone/>
            </a:pPr>
            <a:endParaRPr lang="en-US" dirty="0">
              <a:hlinkClick r:id="rId5"/>
            </a:endParaRPr>
          </a:p>
          <a:p>
            <a:r>
              <a:rPr lang="en-US" dirty="0">
                <a:hlinkClick r:id="rId5"/>
              </a:rPr>
              <a:t>Hazel Wagner– Mind Maping - TedTalk https://www.youtube.com/watch?v=5nTuScU70As</a:t>
            </a:r>
            <a:endParaRPr lang="en-US" dirty="0"/>
          </a:p>
          <a:p>
            <a:r>
              <a:rPr lang="en-US" dirty="0"/>
              <a:t>Tony Buzan The power of Mind Map Ted Talk  </a:t>
            </a:r>
            <a:r>
              <a:rPr lang="en-US" dirty="0">
                <a:hlinkClick r:id="rId6"/>
              </a:rPr>
              <a:t>https://www.youtube.com/watch?v=nMZCghZ1hB4</a:t>
            </a:r>
            <a:endParaRPr lang="en-US" dirty="0"/>
          </a:p>
          <a:p>
            <a:r>
              <a:rPr lang="en-US" u="sng" dirty="0">
                <a:hlinkClick r:id="rId7"/>
              </a:rPr>
              <a:t>The Racial Wealth Gap in America - Urban Instatute: https://www.youtube.com/watch?v=S5BvZllI9-U</a:t>
            </a:r>
            <a:endParaRPr lang="en-US" b="1" dirty="0">
              <a:solidFill>
                <a:schemeClr val="accent2">
                  <a:lumMod val="75000"/>
                </a:schemeClr>
              </a:solidFill>
            </a:endParaRPr>
          </a:p>
          <a:p>
            <a:endParaRPr lang="en-US" dirty="0"/>
          </a:p>
          <a:p>
            <a:endParaRPr lang="en-US" dirty="0"/>
          </a:p>
        </p:txBody>
      </p:sp>
    </p:spTree>
    <p:extLst>
      <p:ext uri="{BB962C8B-B14F-4D97-AF65-F5344CB8AC3E}">
        <p14:creationId xmlns:p14="http://schemas.microsoft.com/office/powerpoint/2010/main" val="163985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C3F22-A15A-4142-9C49-7EA177A02FFE}"/>
              </a:ext>
            </a:extLst>
          </p:cNvPr>
          <p:cNvSpPr>
            <a:spLocks noGrp="1"/>
          </p:cNvSpPr>
          <p:nvPr>
            <p:ph type="title"/>
          </p:nvPr>
        </p:nvSpPr>
        <p:spPr/>
        <p:txBody>
          <a:bodyPr/>
          <a:lstStyle/>
          <a:p>
            <a:pPr algn="ctr"/>
            <a:r>
              <a:rPr lang="en-US" dirty="0"/>
              <a:t>Review </a:t>
            </a:r>
          </a:p>
        </p:txBody>
      </p:sp>
      <p:sp>
        <p:nvSpPr>
          <p:cNvPr id="3" name="Content Placeholder 2">
            <a:extLst>
              <a:ext uri="{FF2B5EF4-FFF2-40B4-BE49-F238E27FC236}">
                <a16:creationId xmlns:a16="http://schemas.microsoft.com/office/drawing/2014/main" xmlns="" id="{DCF6A239-09DA-DF49-A482-79874CFD2FEF}"/>
              </a:ext>
            </a:extLst>
          </p:cNvPr>
          <p:cNvSpPr>
            <a:spLocks noGrp="1"/>
          </p:cNvSpPr>
          <p:nvPr>
            <p:ph idx="1"/>
          </p:nvPr>
        </p:nvSpPr>
        <p:spPr/>
        <p:txBody>
          <a:bodyPr>
            <a:normAutofit fontScale="92500" lnSpcReduction="10000"/>
          </a:bodyPr>
          <a:lstStyle/>
          <a:p>
            <a:pPr marL="457200" indent="-457200"/>
            <a:r>
              <a:rPr lang="en-US" dirty="0">
                <a:solidFill>
                  <a:srgbClr val="374C81"/>
                </a:solidFill>
              </a:rPr>
              <a:t>Small business systems,</a:t>
            </a:r>
          </a:p>
          <a:p>
            <a:pPr marL="457200" indent="-457200"/>
            <a:r>
              <a:rPr lang="en-US" dirty="0">
                <a:solidFill>
                  <a:srgbClr val="374C81"/>
                </a:solidFill>
              </a:rPr>
              <a:t>Workforce demographics</a:t>
            </a:r>
          </a:p>
          <a:p>
            <a:pPr marL="457200" indent="-457200"/>
            <a:r>
              <a:rPr lang="en-US" dirty="0">
                <a:solidFill>
                  <a:srgbClr val="374C81"/>
                </a:solidFill>
              </a:rPr>
              <a:t>Social responsibility </a:t>
            </a:r>
          </a:p>
          <a:p>
            <a:pPr marL="457200" indent="-457200"/>
            <a:r>
              <a:rPr lang="en-US" dirty="0">
                <a:solidFill>
                  <a:srgbClr val="374C81"/>
                </a:solidFill>
              </a:rPr>
              <a:t>Business ethics</a:t>
            </a:r>
          </a:p>
          <a:p>
            <a:pPr marL="457200" indent="-457200"/>
            <a:r>
              <a:rPr lang="en-US" dirty="0">
                <a:solidFill>
                  <a:srgbClr val="374C81"/>
                </a:solidFill>
              </a:rPr>
              <a:t>State of small business</a:t>
            </a:r>
          </a:p>
          <a:p>
            <a:pPr marL="457200" indent="-457200"/>
            <a:r>
              <a:rPr lang="en-US" dirty="0">
                <a:solidFill>
                  <a:srgbClr val="374C81"/>
                </a:solidFill>
              </a:rPr>
              <a:t>Issues, trends, and the future of small business</a:t>
            </a:r>
          </a:p>
          <a:p>
            <a:pPr marL="457200" indent="-457200"/>
            <a:r>
              <a:rPr lang="en-US" dirty="0">
                <a:solidFill>
                  <a:srgbClr val="374C81"/>
                </a:solidFill>
              </a:rPr>
              <a:t>Opportunities in a regional economy. </a:t>
            </a:r>
          </a:p>
          <a:p>
            <a:pPr marL="457200" indent="-457200">
              <a:buFont typeface="Arial"/>
              <a:buChar char="•"/>
            </a:pPr>
            <a:r>
              <a:rPr lang="en-US" dirty="0">
                <a:solidFill>
                  <a:srgbClr val="374C81"/>
                </a:solidFill>
              </a:rPr>
              <a:t>Obstacles that minority/women/immigrant business enterprises confront</a:t>
            </a:r>
          </a:p>
          <a:p>
            <a:pPr marL="457200" indent="-457200">
              <a:buFont typeface="Arial"/>
              <a:buChar char="•"/>
            </a:pPr>
            <a:r>
              <a:rPr lang="en-US" dirty="0">
                <a:solidFill>
                  <a:srgbClr val="374C81"/>
                </a:solidFill>
              </a:rPr>
              <a:t>The role of technical assistance to ensure business sustainability and growth. </a:t>
            </a:r>
          </a:p>
          <a:p>
            <a:endParaRPr lang="en-US" dirty="0"/>
          </a:p>
        </p:txBody>
      </p:sp>
      <p:sp>
        <p:nvSpPr>
          <p:cNvPr id="4" name="Footer Placeholder 3">
            <a:extLst>
              <a:ext uri="{FF2B5EF4-FFF2-40B4-BE49-F238E27FC236}">
                <a16:creationId xmlns:a16="http://schemas.microsoft.com/office/drawing/2014/main" xmlns="" id="{10C36D38-7A0B-4241-85A9-0A87FC8F5731}"/>
              </a:ext>
            </a:extLst>
          </p:cNvPr>
          <p:cNvSpPr>
            <a:spLocks noGrp="1"/>
          </p:cNvSpPr>
          <p:nvPr>
            <p:ph type="ftr" sz="quarter" idx="11"/>
          </p:nvPr>
        </p:nvSpPr>
        <p:spPr/>
        <p:txBody>
          <a:bodyPr/>
          <a:lstStyle/>
          <a:p>
            <a:endParaRPr lang="en-US">
              <a:solidFill>
                <a:srgbClr val="000000">
                  <a:lumMod val="65000"/>
                  <a:lumOff val="35000"/>
                </a:srgbClr>
              </a:solidFill>
            </a:endParaRPr>
          </a:p>
        </p:txBody>
      </p:sp>
    </p:spTree>
    <p:extLst>
      <p:ext uri="{BB962C8B-B14F-4D97-AF65-F5344CB8AC3E}">
        <p14:creationId xmlns:p14="http://schemas.microsoft.com/office/powerpoint/2010/main" val="113347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477" y="241739"/>
            <a:ext cx="8040020" cy="1508105"/>
          </a:xfrm>
          <a:prstGeom prst="rect">
            <a:avLst/>
          </a:prstGeom>
        </p:spPr>
        <p:txBody>
          <a:bodyPr wrap="square">
            <a:spAutoFit/>
          </a:bodyPr>
          <a:lstStyle/>
          <a:p>
            <a:pPr algn="ctr"/>
            <a:r>
              <a:rPr lang="en-US" sz="3600" u="sng" dirty="0">
                <a:solidFill>
                  <a:srgbClr val="374C81"/>
                </a:solidFill>
              </a:rPr>
              <a:t>Module </a:t>
            </a:r>
            <a:r>
              <a:rPr lang="en-US" sz="3200" u="sng" dirty="0">
                <a:solidFill>
                  <a:srgbClr val="374C81"/>
                </a:solidFill>
              </a:rPr>
              <a:t>1</a:t>
            </a:r>
            <a:r>
              <a:rPr lang="en-US" sz="3200" dirty="0">
                <a:solidFill>
                  <a:srgbClr val="374C81"/>
                </a:solidFill>
              </a:rPr>
              <a:t>  </a:t>
            </a:r>
          </a:p>
          <a:p>
            <a:pPr algn="ctr"/>
            <a:r>
              <a:rPr lang="en-US" sz="2800" b="1" dirty="0">
                <a:solidFill>
                  <a:srgbClr val="374C81"/>
                </a:solidFill>
              </a:rPr>
              <a:t> Introduction to Small Business Environment </a:t>
            </a:r>
          </a:p>
          <a:p>
            <a:pPr algn="ctr"/>
            <a:r>
              <a:rPr lang="en-US" sz="2800" dirty="0">
                <a:solidFill>
                  <a:srgbClr val="374C81"/>
                </a:solidFill>
              </a:rPr>
              <a:t>(3 hours) (Amy Shapiro)</a:t>
            </a:r>
          </a:p>
        </p:txBody>
      </p:sp>
      <p:sp>
        <p:nvSpPr>
          <p:cNvPr id="3" name="TextBox 2"/>
          <p:cNvSpPr txBox="1"/>
          <p:nvPr/>
        </p:nvSpPr>
        <p:spPr>
          <a:xfrm>
            <a:off x="1891863" y="2199120"/>
            <a:ext cx="8271248"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374C81"/>
                </a:solidFill>
              </a:rPr>
              <a:t>Small business systems,</a:t>
            </a:r>
          </a:p>
          <a:p>
            <a:pPr marL="457200" indent="-457200">
              <a:buFont typeface="Arial" panose="020B0604020202020204" pitchFamily="34" charset="0"/>
              <a:buChar char="•"/>
            </a:pPr>
            <a:r>
              <a:rPr lang="en-US" sz="2400" dirty="0">
                <a:solidFill>
                  <a:srgbClr val="374C81"/>
                </a:solidFill>
              </a:rPr>
              <a:t>Workforce demographics</a:t>
            </a:r>
          </a:p>
          <a:p>
            <a:pPr marL="457200" indent="-457200">
              <a:buFont typeface="Arial" panose="020B0604020202020204" pitchFamily="34" charset="0"/>
              <a:buChar char="•"/>
            </a:pPr>
            <a:r>
              <a:rPr lang="en-US" sz="2400" dirty="0">
                <a:solidFill>
                  <a:srgbClr val="374C81"/>
                </a:solidFill>
              </a:rPr>
              <a:t>Social responsibility </a:t>
            </a:r>
          </a:p>
          <a:p>
            <a:pPr marL="457200" indent="-457200">
              <a:buFont typeface="Arial" panose="020B0604020202020204" pitchFamily="34" charset="0"/>
              <a:buChar char="•"/>
            </a:pPr>
            <a:r>
              <a:rPr lang="en-US" sz="2400" dirty="0">
                <a:solidFill>
                  <a:srgbClr val="374C81"/>
                </a:solidFill>
              </a:rPr>
              <a:t>Business ethics</a:t>
            </a:r>
          </a:p>
          <a:p>
            <a:pPr marL="457200" indent="-457200">
              <a:buFont typeface="Arial" panose="020B0604020202020204" pitchFamily="34" charset="0"/>
              <a:buChar char="•"/>
            </a:pPr>
            <a:r>
              <a:rPr lang="en-US" sz="2400" dirty="0">
                <a:solidFill>
                  <a:srgbClr val="374C81"/>
                </a:solidFill>
              </a:rPr>
              <a:t>State of small business</a:t>
            </a:r>
          </a:p>
          <a:p>
            <a:pPr marL="457200" indent="-457200">
              <a:buFont typeface="Arial" panose="020B0604020202020204" pitchFamily="34" charset="0"/>
              <a:buChar char="•"/>
            </a:pPr>
            <a:r>
              <a:rPr lang="en-US" sz="2400" dirty="0">
                <a:solidFill>
                  <a:srgbClr val="374C81"/>
                </a:solidFill>
              </a:rPr>
              <a:t>Issues, trends, and the future of small business</a:t>
            </a:r>
          </a:p>
          <a:p>
            <a:pPr marL="457200" indent="-457200">
              <a:buFont typeface="Arial" panose="020B0604020202020204" pitchFamily="34" charset="0"/>
              <a:buChar char="•"/>
            </a:pPr>
            <a:r>
              <a:rPr lang="en-US" sz="2400" dirty="0">
                <a:solidFill>
                  <a:srgbClr val="374C81"/>
                </a:solidFill>
              </a:rPr>
              <a:t>Opportunities in a regional economy. </a:t>
            </a:r>
          </a:p>
          <a:p>
            <a:pPr marL="457200" indent="-457200">
              <a:buFont typeface="Arial"/>
              <a:buChar char="•"/>
            </a:pPr>
            <a:r>
              <a:rPr lang="en-US" sz="2400" dirty="0">
                <a:solidFill>
                  <a:srgbClr val="374C81"/>
                </a:solidFill>
              </a:rPr>
              <a:t>Obstacles that minority/women/immigrant business enterprises confront</a:t>
            </a:r>
          </a:p>
          <a:p>
            <a:pPr marL="457200" indent="-457200">
              <a:buFont typeface="Arial"/>
              <a:buChar char="•"/>
            </a:pPr>
            <a:r>
              <a:rPr lang="en-US" sz="2400" dirty="0">
                <a:solidFill>
                  <a:srgbClr val="374C81"/>
                </a:solidFill>
              </a:rPr>
              <a:t>The role of technical assistance to ensure business sustainability and growth. </a:t>
            </a:r>
          </a:p>
        </p:txBody>
      </p:sp>
    </p:spTree>
    <p:extLst>
      <p:ext uri="{BB962C8B-B14F-4D97-AF65-F5344CB8AC3E}">
        <p14:creationId xmlns:p14="http://schemas.microsoft.com/office/powerpoint/2010/main" val="201021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718" y="76201"/>
            <a:ext cx="8237483" cy="880241"/>
          </a:xfrm>
        </p:spPr>
        <p:txBody>
          <a:bodyPr>
            <a:normAutofit/>
          </a:bodyPr>
          <a:lstStyle/>
          <a:p>
            <a:pPr algn="ctr"/>
            <a:r>
              <a:rPr lang="en-US" sz="3600" b="1" dirty="0"/>
              <a:t>Experiential Learning Project </a:t>
            </a:r>
          </a:p>
        </p:txBody>
      </p:sp>
      <p:sp>
        <p:nvSpPr>
          <p:cNvPr id="3" name="Content Placeholder 2"/>
          <p:cNvSpPr>
            <a:spLocks noGrp="1"/>
          </p:cNvSpPr>
          <p:nvPr>
            <p:ph idx="1"/>
          </p:nvPr>
        </p:nvSpPr>
        <p:spPr>
          <a:xfrm>
            <a:off x="1981200" y="1417639"/>
            <a:ext cx="8229600" cy="4961390"/>
          </a:xfrm>
        </p:spPr>
        <p:txBody>
          <a:bodyPr/>
          <a:lstStyle/>
          <a:p>
            <a:pPr marL="0" indent="0">
              <a:buNone/>
            </a:pPr>
            <a:r>
              <a:rPr lang="en-US" sz="2400" dirty="0"/>
              <a:t>Bring to next class: </a:t>
            </a:r>
          </a:p>
          <a:p>
            <a:r>
              <a:rPr lang="en-US" sz="2400" dirty="0"/>
              <a:t>Develop a research brief to be used in the business plan that identifies what people want, need, and believe and how they behave.</a:t>
            </a:r>
          </a:p>
          <a:p>
            <a:r>
              <a:rPr lang="en-US" sz="2400" dirty="0"/>
              <a:t>Put business plan information together </a:t>
            </a:r>
          </a:p>
          <a:p>
            <a:r>
              <a:rPr lang="en-US" sz="2400" dirty="0"/>
              <a:t>Business &amp; regional challenges </a:t>
            </a:r>
          </a:p>
          <a:p>
            <a:r>
              <a:rPr lang="en-US" sz="2400" dirty="0"/>
              <a:t>Environmental impact –sustainability</a:t>
            </a:r>
          </a:p>
          <a:p>
            <a:r>
              <a:rPr lang="en-US" sz="2400" dirty="0"/>
              <a:t>Why is this business important?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894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166" y="1055733"/>
            <a:ext cx="8975834" cy="5986254"/>
          </a:xfrm>
          <a:prstGeom prst="rect">
            <a:avLst/>
          </a:prstGeom>
        </p:spPr>
        <p:txBody>
          <a:bodyPr wrap="square">
            <a:spAutoFit/>
          </a:bodyPr>
          <a:lstStyle/>
          <a:p>
            <a:pPr>
              <a:lnSpc>
                <a:spcPct val="150000"/>
              </a:lnSpc>
            </a:pPr>
            <a:r>
              <a:rPr lang="en-US" sz="2200" dirty="0"/>
              <a:t>Upon successful completion of this module, you will be able to:</a:t>
            </a:r>
          </a:p>
          <a:p>
            <a:pPr marL="342900" indent="-342900">
              <a:lnSpc>
                <a:spcPct val="150000"/>
              </a:lnSpc>
              <a:buFont typeface="+mj-lt"/>
              <a:buAutoNum type="arabicPeriod"/>
            </a:pPr>
            <a:r>
              <a:rPr lang="en-US" sz="2000" dirty="0"/>
              <a:t>Understand functions of management</a:t>
            </a:r>
          </a:p>
          <a:p>
            <a:pPr marL="342900" indent="-342900">
              <a:lnSpc>
                <a:spcPct val="150000"/>
              </a:lnSpc>
              <a:buFont typeface="+mj-lt"/>
              <a:buAutoNum type="arabicPeriod"/>
            </a:pPr>
            <a:r>
              <a:rPr lang="en-US" sz="2000" dirty="0"/>
              <a:t>Explain how economic indicators shape business decisions</a:t>
            </a:r>
          </a:p>
          <a:p>
            <a:pPr marL="342900" indent="-342900">
              <a:lnSpc>
                <a:spcPct val="150000"/>
              </a:lnSpc>
              <a:buFont typeface="+mj-lt"/>
              <a:buAutoNum type="arabicPeriod"/>
            </a:pPr>
            <a:r>
              <a:rPr lang="en-US" sz="2000" dirty="0"/>
              <a:t>Identify and analyze business cycles</a:t>
            </a:r>
          </a:p>
          <a:p>
            <a:pPr marL="342900" indent="-342900">
              <a:lnSpc>
                <a:spcPct val="150000"/>
              </a:lnSpc>
              <a:buFont typeface="+mj-lt"/>
              <a:buAutoNum type="arabicPeriod"/>
            </a:pPr>
            <a:r>
              <a:rPr lang="en-US" sz="2000" dirty="0"/>
              <a:t>Explain and identify leadership and management skills </a:t>
            </a:r>
          </a:p>
          <a:p>
            <a:pPr marL="342900" indent="-342900">
              <a:lnSpc>
                <a:spcPct val="150000"/>
              </a:lnSpc>
              <a:buFont typeface="+mj-lt"/>
              <a:buAutoNum type="arabicPeriod"/>
            </a:pPr>
            <a:r>
              <a:rPr lang="en-US" sz="2000" dirty="0"/>
              <a:t>Identify obstacles that small businesses confront</a:t>
            </a:r>
          </a:p>
          <a:p>
            <a:pPr marL="342900" indent="-342900">
              <a:lnSpc>
                <a:spcPct val="150000"/>
              </a:lnSpc>
              <a:buFont typeface="+mj-lt"/>
              <a:buAutoNum type="arabicPeriod"/>
            </a:pPr>
            <a:r>
              <a:rPr lang="en-US" sz="2000" dirty="0"/>
              <a:t>Understand obstacles facing minority/women/immigrants</a:t>
            </a:r>
          </a:p>
          <a:p>
            <a:pPr lvl="0">
              <a:lnSpc>
                <a:spcPct val="150000"/>
              </a:lnSpc>
            </a:pPr>
            <a:r>
              <a:rPr lang="en-US" sz="2000" dirty="0"/>
              <a:t>7. Understand factors that contributed to the racial wealth gap </a:t>
            </a:r>
          </a:p>
          <a:p>
            <a:pPr lvl="0">
              <a:lnSpc>
                <a:spcPct val="150000"/>
              </a:lnSpc>
            </a:pPr>
            <a:r>
              <a:rPr lang="en-US" sz="2000" dirty="0"/>
              <a:t>8. Understand business development strategies for local places</a:t>
            </a:r>
          </a:p>
          <a:p>
            <a:pPr lvl="0">
              <a:lnSpc>
                <a:spcPct val="150000"/>
              </a:lnSpc>
            </a:pPr>
            <a:r>
              <a:rPr lang="en-US" sz="2000" dirty="0"/>
              <a:t>9. Identify financial contributions to local communities</a:t>
            </a:r>
          </a:p>
          <a:p>
            <a:pPr lvl="0">
              <a:lnSpc>
                <a:spcPct val="150000"/>
              </a:lnSpc>
            </a:pPr>
            <a:r>
              <a:rPr lang="en-US" sz="2000" dirty="0"/>
              <a:t>10. Explain the environmental impacts of businesses </a:t>
            </a:r>
          </a:p>
          <a:p>
            <a:pPr lvl="0">
              <a:lnSpc>
                <a:spcPct val="150000"/>
              </a:lnSpc>
            </a:pPr>
            <a:r>
              <a:rPr lang="en-US" sz="2000" dirty="0"/>
              <a:t>11. Understand the importance of technical assistance</a:t>
            </a:r>
          </a:p>
          <a:p>
            <a:pPr marL="342900" indent="-342900">
              <a:buFont typeface="+mj-lt"/>
              <a:buAutoNum type="arabicPeriod"/>
            </a:pPr>
            <a:endParaRPr lang="en-US" sz="2000" dirty="0"/>
          </a:p>
        </p:txBody>
      </p:sp>
      <p:sp>
        <p:nvSpPr>
          <p:cNvPr id="4" name="Rectangle 3"/>
          <p:cNvSpPr/>
          <p:nvPr/>
        </p:nvSpPr>
        <p:spPr>
          <a:xfrm>
            <a:off x="1778000" y="320831"/>
            <a:ext cx="8307978" cy="584775"/>
          </a:xfrm>
          <a:prstGeom prst="rect">
            <a:avLst/>
          </a:prstGeom>
        </p:spPr>
        <p:txBody>
          <a:bodyPr wrap="square">
            <a:spAutoFit/>
          </a:bodyPr>
          <a:lstStyle/>
          <a:p>
            <a:pPr algn="ctr"/>
            <a:r>
              <a:rPr lang="en-US" sz="3200" b="1" dirty="0"/>
              <a:t>Module Learning Objectives </a:t>
            </a:r>
          </a:p>
        </p:txBody>
      </p:sp>
    </p:spTree>
    <p:extLst>
      <p:ext uri="{BB962C8B-B14F-4D97-AF65-F5344CB8AC3E}">
        <p14:creationId xmlns:p14="http://schemas.microsoft.com/office/powerpoint/2010/main" val="185902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B8C8E-2B47-2348-B867-F62BE9214F01}"/>
              </a:ext>
            </a:extLst>
          </p:cNvPr>
          <p:cNvSpPr>
            <a:spLocks noGrp="1"/>
          </p:cNvSpPr>
          <p:nvPr>
            <p:ph type="title"/>
          </p:nvPr>
        </p:nvSpPr>
        <p:spPr>
          <a:xfrm>
            <a:off x="1786760" y="76200"/>
            <a:ext cx="8502869" cy="1166674"/>
          </a:xfrm>
        </p:spPr>
        <p:txBody>
          <a:bodyPr>
            <a:normAutofit/>
          </a:bodyPr>
          <a:lstStyle/>
          <a:p>
            <a:r>
              <a:rPr lang="en-US" sz="3200" b="1" dirty="0"/>
              <a:t>1. Function of Management of a Small Business Owner </a:t>
            </a:r>
          </a:p>
        </p:txBody>
      </p:sp>
      <p:sp>
        <p:nvSpPr>
          <p:cNvPr id="3" name="Content Placeholder 2">
            <a:extLst>
              <a:ext uri="{FF2B5EF4-FFF2-40B4-BE49-F238E27FC236}">
                <a16:creationId xmlns:a16="http://schemas.microsoft.com/office/drawing/2014/main" xmlns="" id="{8F83817B-4FA7-DE43-8D86-31394AB9916D}"/>
              </a:ext>
            </a:extLst>
          </p:cNvPr>
          <p:cNvSpPr>
            <a:spLocks noGrp="1"/>
          </p:cNvSpPr>
          <p:nvPr>
            <p:ph idx="1"/>
          </p:nvPr>
        </p:nvSpPr>
        <p:spPr>
          <a:xfrm>
            <a:off x="1240971" y="1175657"/>
            <a:ext cx="9481458" cy="5431972"/>
          </a:xfrm>
        </p:spPr>
        <p:txBody>
          <a:bodyPr>
            <a:normAutofit fontScale="77500" lnSpcReduction="20000"/>
          </a:bodyPr>
          <a:lstStyle/>
          <a:p>
            <a:pPr marL="0" indent="0">
              <a:buNone/>
            </a:pPr>
            <a:r>
              <a:rPr lang="en-US" dirty="0"/>
              <a:t>Job Description   (CEO: Chief Executive Officer-CFO: Chief Financial Officer -CCO: Chief Communication Officer -COO: Chief Operation Officer )</a:t>
            </a:r>
          </a:p>
          <a:p>
            <a:pPr lvl="0"/>
            <a:r>
              <a:rPr lang="en-US" dirty="0"/>
              <a:t>Direct and control the company </a:t>
            </a:r>
          </a:p>
          <a:p>
            <a:pPr lvl="0"/>
            <a:r>
              <a:rPr lang="en-US" dirty="0"/>
              <a:t>Manage resources (equipment, capital, labor, and all input resources and materials)</a:t>
            </a:r>
          </a:p>
          <a:p>
            <a:pPr lvl="0"/>
            <a:r>
              <a:rPr lang="en-US" dirty="0"/>
              <a:t>Manage cash flow and investments </a:t>
            </a:r>
          </a:p>
          <a:p>
            <a:pPr lvl="0"/>
            <a:r>
              <a:rPr lang="en-US" dirty="0"/>
              <a:t>Deal with internal and external forces and mitigate their impact in the company</a:t>
            </a:r>
          </a:p>
          <a:p>
            <a:pPr lvl="0"/>
            <a:r>
              <a:rPr lang="en-US" dirty="0"/>
              <a:t>Responsible for the performance of the company </a:t>
            </a:r>
          </a:p>
          <a:p>
            <a:pPr lvl="0"/>
            <a:r>
              <a:rPr lang="en-US" dirty="0"/>
              <a:t>Manage efficiently by controlling wastes and expenses</a:t>
            </a:r>
          </a:p>
          <a:p>
            <a:pPr lvl="0"/>
            <a:r>
              <a:rPr lang="en-US" dirty="0"/>
              <a:t>Communicate with customers, suppliers, and employees on behalf of the company</a:t>
            </a:r>
          </a:p>
          <a:p>
            <a:pPr lvl="0"/>
            <a:r>
              <a:rPr lang="en-US" dirty="0"/>
              <a:t>Carry on requirements, rules and regulations of the business industry</a:t>
            </a:r>
          </a:p>
          <a:p>
            <a:pPr lvl="0"/>
            <a:r>
              <a:rPr lang="en-US" dirty="0"/>
              <a:t>Ensure that the company meets the law </a:t>
            </a:r>
          </a:p>
          <a:p>
            <a:pPr lvl="0"/>
            <a:r>
              <a:rPr lang="en-US" dirty="0"/>
              <a:t>Understand the legal aspect of the business</a:t>
            </a:r>
          </a:p>
          <a:p>
            <a:pPr marL="0" indent="0">
              <a:buNone/>
            </a:pPr>
            <a:r>
              <a:rPr lang="en-US" b="1" dirty="0">
                <a:solidFill>
                  <a:schemeClr val="accent2">
                    <a:lumMod val="75000"/>
                  </a:schemeClr>
                </a:solidFill>
              </a:rPr>
              <a:t>Discussion: Strategies to evaluate business owners strengths and gaps.  </a:t>
            </a:r>
          </a:p>
          <a:p>
            <a:pPr marL="0" indent="0">
              <a:buNone/>
            </a:pPr>
            <a:r>
              <a:rPr lang="en-US" b="1" dirty="0">
                <a:solidFill>
                  <a:schemeClr val="accent2">
                    <a:lumMod val="75000"/>
                  </a:schemeClr>
                </a:solidFill>
              </a:rPr>
              <a:t>What questions can be asked to determine client skill level? </a:t>
            </a:r>
          </a:p>
          <a:p>
            <a:endParaRPr lang="en-US" dirty="0"/>
          </a:p>
        </p:txBody>
      </p:sp>
    </p:spTree>
    <p:extLst>
      <p:ext uri="{BB962C8B-B14F-4D97-AF65-F5344CB8AC3E}">
        <p14:creationId xmlns:p14="http://schemas.microsoft.com/office/powerpoint/2010/main" val="223356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5461000" y="2794000"/>
          <a:ext cx="1270000" cy="1270000"/>
        </p:xfrm>
        <a:graphic>
          <a:graphicData uri="http://schemas.openxmlformats.org/presentationml/2006/ole">
            <mc:AlternateContent xmlns:mc="http://schemas.openxmlformats.org/markup-compatibility/2006">
              <mc:Choice xmlns:v="urn:schemas-microsoft-com:vml" Requires="v">
                <p:oleObj spid="_x0000_s1029" r:id="rId4" imgW="1270000" imgH="1270000" progId="">
                  <p:embed/>
                </p:oleObj>
              </mc:Choice>
              <mc:Fallback>
                <p:oleObj r:id="rId4" imgW="1270000" imgH="1270000" progId="">
                  <p:embed/>
                  <p:pic>
                    <p:nvPicPr>
                      <p:cNvPr id="2" name="Object 1"/>
                      <p:cNvPicPr/>
                      <p:nvPr/>
                    </p:nvPicPr>
                    <p:blipFill>
                      <a:blip r:embed="rId5"/>
                      <a:stretch>
                        <a:fillRect/>
                      </a:stretch>
                    </p:blipFill>
                    <p:spPr>
                      <a:xfrm>
                        <a:off x="5461000" y="2794000"/>
                        <a:ext cx="1270000" cy="1270000"/>
                      </a:xfrm>
                      <a:prstGeom prst="rect">
                        <a:avLst/>
                      </a:prstGeom>
                    </p:spPr>
                  </p:pic>
                </p:oleObj>
              </mc:Fallback>
            </mc:AlternateContent>
          </a:graphicData>
        </a:graphic>
      </p:graphicFrame>
      <p:graphicFrame>
        <p:nvGraphicFramePr>
          <p:cNvPr id="4" name="Object 2"/>
          <p:cNvGraphicFramePr>
            <a:graphicFrameLocks noChangeAspect="1"/>
          </p:cNvGraphicFramePr>
          <p:nvPr>
            <p:extLst/>
          </p:nvPr>
        </p:nvGraphicFramePr>
        <p:xfrm>
          <a:off x="2385695" y="961601"/>
          <a:ext cx="7420610" cy="5734107"/>
        </p:xfrm>
        <a:graphic>
          <a:graphicData uri="http://schemas.openxmlformats.org/presentationml/2006/ole">
            <mc:AlternateContent xmlns:mc="http://schemas.openxmlformats.org/markup-compatibility/2006">
              <mc:Choice xmlns:v="urn:schemas-microsoft-com:vml" Requires="v">
                <p:oleObj spid="_x0000_s1030" name="Acrobat Document" r:id="rId6" imgW="10068120" imgH="7766280" progId="AcroExch.Document.11">
                  <p:embed/>
                </p:oleObj>
              </mc:Choice>
              <mc:Fallback>
                <p:oleObj name="Acrobat Document" r:id="rId6" imgW="10068120" imgH="7766280" progId="AcroExch.Document.11">
                  <p:embed/>
                  <p:pic>
                    <p:nvPicPr>
                      <p:cNvPr id="4"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5695" y="961601"/>
                        <a:ext cx="7420610" cy="5734107"/>
                      </a:xfrm>
                      <a:prstGeom prst="rect">
                        <a:avLst/>
                      </a:prstGeom>
                      <a:noFill/>
                      <a:ln>
                        <a:noFill/>
                      </a:ln>
                      <a:effectLst/>
                      <a:extLst/>
                    </p:spPr>
                  </p:pic>
                </p:oleObj>
              </mc:Fallback>
            </mc:AlternateContent>
          </a:graphicData>
        </a:graphic>
      </p:graphicFrame>
      <p:sp>
        <p:nvSpPr>
          <p:cNvPr id="5" name="TextBox 4">
            <a:extLst>
              <a:ext uri="{FF2B5EF4-FFF2-40B4-BE49-F238E27FC236}">
                <a16:creationId xmlns:a16="http://schemas.microsoft.com/office/drawing/2014/main" xmlns="" id="{9B56C6D1-0791-A042-BCB9-CED471F65901}"/>
              </a:ext>
            </a:extLst>
          </p:cNvPr>
          <p:cNvSpPr txBox="1"/>
          <p:nvPr/>
        </p:nvSpPr>
        <p:spPr>
          <a:xfrm>
            <a:off x="7147560" y="6007223"/>
            <a:ext cx="2937510" cy="307777"/>
          </a:xfrm>
          <a:prstGeom prst="rect">
            <a:avLst/>
          </a:prstGeom>
          <a:noFill/>
        </p:spPr>
        <p:txBody>
          <a:bodyPr wrap="square" rtlCol="0">
            <a:spAutoFit/>
          </a:bodyPr>
          <a:lstStyle/>
          <a:p>
            <a:r>
              <a:rPr lang="en-US" sz="1400" dirty="0">
                <a:solidFill>
                  <a:srgbClr val="374C81"/>
                </a:solidFill>
              </a:rPr>
              <a:t>Adaptation by A. Shapiro </a:t>
            </a:r>
          </a:p>
        </p:txBody>
      </p:sp>
      <p:sp>
        <p:nvSpPr>
          <p:cNvPr id="7" name="TextBox 6">
            <a:extLst>
              <a:ext uri="{FF2B5EF4-FFF2-40B4-BE49-F238E27FC236}">
                <a16:creationId xmlns:a16="http://schemas.microsoft.com/office/drawing/2014/main" xmlns="" id="{30019888-4868-7644-8A2D-EC2ADC0E112A}"/>
              </a:ext>
            </a:extLst>
          </p:cNvPr>
          <p:cNvSpPr txBox="1"/>
          <p:nvPr/>
        </p:nvSpPr>
        <p:spPr>
          <a:xfrm>
            <a:off x="2933700" y="162294"/>
            <a:ext cx="6959600" cy="584775"/>
          </a:xfrm>
          <a:prstGeom prst="rect">
            <a:avLst/>
          </a:prstGeom>
          <a:noFill/>
        </p:spPr>
        <p:txBody>
          <a:bodyPr wrap="square" rtlCol="0">
            <a:spAutoFit/>
          </a:bodyPr>
          <a:lstStyle/>
          <a:p>
            <a:pPr algn="ctr"/>
            <a:r>
              <a:rPr lang="en-US" sz="3200" b="1" dirty="0">
                <a:solidFill>
                  <a:srgbClr val="374C81"/>
                </a:solidFill>
              </a:rPr>
              <a:t>Macro View Considerations </a:t>
            </a:r>
          </a:p>
        </p:txBody>
      </p:sp>
    </p:spTree>
    <p:extLst>
      <p:ext uri="{BB962C8B-B14F-4D97-AF65-F5344CB8AC3E}">
        <p14:creationId xmlns:p14="http://schemas.microsoft.com/office/powerpoint/2010/main" val="117140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9462" y="186627"/>
            <a:ext cx="8229600" cy="1165094"/>
          </a:xfrm>
        </p:spPr>
        <p:txBody>
          <a:bodyPr>
            <a:normAutofit/>
          </a:bodyPr>
          <a:lstStyle/>
          <a:p>
            <a:r>
              <a:rPr lang="en-US" sz="3200" b="1" dirty="0"/>
              <a:t> 2. How economic indicators shape business decisions</a:t>
            </a:r>
          </a:p>
        </p:txBody>
      </p:sp>
      <p:sp>
        <p:nvSpPr>
          <p:cNvPr id="6" name="Content Placeholder 5"/>
          <p:cNvSpPr>
            <a:spLocks noGrp="1"/>
          </p:cNvSpPr>
          <p:nvPr>
            <p:ph idx="1"/>
          </p:nvPr>
        </p:nvSpPr>
        <p:spPr>
          <a:xfrm>
            <a:off x="1901621" y="1619658"/>
            <a:ext cx="8229600" cy="4748485"/>
          </a:xfrm>
        </p:spPr>
        <p:txBody>
          <a:bodyPr>
            <a:normAutofit/>
          </a:bodyPr>
          <a:lstStyle/>
          <a:p>
            <a:r>
              <a:rPr lang="en-US" sz="2400" dirty="0"/>
              <a:t>Political/Legal: </a:t>
            </a:r>
            <a:r>
              <a:rPr lang="en-US" sz="2400" i="1" dirty="0"/>
              <a:t>Increase in wages $11-$15</a:t>
            </a:r>
          </a:p>
          <a:p>
            <a:r>
              <a:rPr lang="en-US" sz="2400" dirty="0"/>
              <a:t>Technological/Physical: </a:t>
            </a:r>
            <a:r>
              <a:rPr lang="en-US" sz="2400" i="1" dirty="0"/>
              <a:t>Square &amp; POS, Smart Phones</a:t>
            </a:r>
          </a:p>
          <a:p>
            <a:r>
              <a:rPr lang="en-US" sz="2400" dirty="0"/>
              <a:t>Social/Cultural: </a:t>
            </a:r>
            <a:r>
              <a:rPr lang="en-US" sz="2400" i="1" dirty="0"/>
              <a:t>Immigrant, racial equity</a:t>
            </a:r>
          </a:p>
          <a:p>
            <a:r>
              <a:rPr lang="en-US" sz="2400" dirty="0"/>
              <a:t>Demographic/Environmental: </a:t>
            </a:r>
          </a:p>
          <a:p>
            <a:pPr marL="0" indent="0">
              <a:buNone/>
            </a:pPr>
            <a:r>
              <a:rPr lang="en-US" sz="2400" dirty="0"/>
              <a:t>		</a:t>
            </a:r>
            <a:r>
              <a:rPr lang="en-US" sz="2400" i="1" dirty="0"/>
              <a:t>Millennials, Baby boomers, climate change </a:t>
            </a:r>
          </a:p>
          <a:p>
            <a:r>
              <a:rPr lang="en-US" sz="2400" dirty="0"/>
              <a:t>Local:  </a:t>
            </a:r>
            <a:r>
              <a:rPr lang="en-US" sz="2400" i="1" dirty="0"/>
              <a:t>Influences and changes</a:t>
            </a:r>
          </a:p>
          <a:p>
            <a:pPr marL="0" indent="0">
              <a:buNone/>
            </a:pPr>
            <a:endParaRPr lang="en-US" sz="2400" b="1" dirty="0">
              <a:solidFill>
                <a:schemeClr val="accent2">
                  <a:lumMod val="75000"/>
                </a:schemeClr>
              </a:solidFill>
            </a:endParaRPr>
          </a:p>
          <a:p>
            <a:pPr marL="0" indent="0">
              <a:buNone/>
            </a:pPr>
            <a:r>
              <a:rPr lang="en-US" sz="2400" b="1" dirty="0">
                <a:solidFill>
                  <a:schemeClr val="accent2">
                    <a:lumMod val="75000"/>
                  </a:schemeClr>
                </a:solidFill>
              </a:rPr>
              <a:t>What can you add to this list? </a:t>
            </a:r>
          </a:p>
          <a:p>
            <a:pPr marL="0" indent="0">
              <a:buNone/>
            </a:pPr>
            <a:endParaRPr lang="en-US" sz="2000" b="1" dirty="0">
              <a:solidFill>
                <a:schemeClr val="accent2">
                  <a:lumMod val="75000"/>
                </a:schemeClr>
              </a:solidFill>
            </a:endParaRPr>
          </a:p>
        </p:txBody>
      </p:sp>
    </p:spTree>
    <p:extLst>
      <p:ext uri="{BB962C8B-B14F-4D97-AF65-F5344CB8AC3E}">
        <p14:creationId xmlns:p14="http://schemas.microsoft.com/office/powerpoint/2010/main" val="25240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5076" y="390252"/>
            <a:ext cx="8229600" cy="879792"/>
          </a:xfrm>
        </p:spPr>
        <p:txBody>
          <a:bodyPr>
            <a:noAutofit/>
          </a:bodyPr>
          <a:lstStyle/>
          <a:p>
            <a:pPr lvl="0"/>
            <a:r>
              <a:rPr lang="en-US" sz="3200" b="1" dirty="0"/>
              <a:t>3. Business Life cycles </a:t>
            </a:r>
            <a:br>
              <a:rPr lang="en-US" sz="3200" b="1" dirty="0"/>
            </a:br>
            <a:endParaRPr lang="en-US" sz="3200" b="1" dirty="0"/>
          </a:p>
        </p:txBody>
      </p:sp>
      <p:sp>
        <p:nvSpPr>
          <p:cNvPr id="4" name="Content Placeholder 3"/>
          <p:cNvSpPr>
            <a:spLocks noGrp="1"/>
          </p:cNvSpPr>
          <p:nvPr>
            <p:ph idx="1"/>
          </p:nvPr>
        </p:nvSpPr>
        <p:spPr>
          <a:xfrm>
            <a:off x="1928649" y="1543314"/>
            <a:ext cx="8229600" cy="4525963"/>
          </a:xfrm>
        </p:spPr>
        <p:txBody>
          <a:bodyPr>
            <a:normAutofit/>
          </a:bodyPr>
          <a:lstStyle/>
          <a:p>
            <a:r>
              <a:rPr lang="en-US" sz="2400" dirty="0"/>
              <a:t>Life cycle: start-up, growth, maturity, decline</a:t>
            </a:r>
          </a:p>
          <a:p>
            <a:r>
              <a:rPr lang="en-US" sz="2400" dirty="0"/>
              <a:t>Seasonality</a:t>
            </a:r>
          </a:p>
          <a:p>
            <a:r>
              <a:rPr lang="en-US" sz="2400" dirty="0"/>
              <a:t>Why people fail: management, strategies</a:t>
            </a:r>
          </a:p>
          <a:p>
            <a:r>
              <a:rPr lang="en-US" sz="2400" dirty="0"/>
              <a:t>Succession planning: transfer, sell, close </a:t>
            </a:r>
          </a:p>
          <a:p>
            <a:pPr marL="0" indent="0">
              <a:buNone/>
            </a:pPr>
            <a:endParaRPr lang="en-US" sz="2400" dirty="0"/>
          </a:p>
          <a:p>
            <a:pPr marL="0" indent="0">
              <a:buNone/>
            </a:pPr>
            <a:r>
              <a:rPr lang="en-US" sz="2400" b="1" dirty="0">
                <a:solidFill>
                  <a:schemeClr val="accent2">
                    <a:lumMod val="75000"/>
                  </a:schemeClr>
                </a:solidFill>
              </a:rPr>
              <a:t>Describe the indicators that determine the business stage.</a:t>
            </a:r>
          </a:p>
          <a:p>
            <a:pPr marL="400050" lvl="1" indent="0">
              <a:buNone/>
            </a:pPr>
            <a:r>
              <a:rPr lang="en-US" dirty="0"/>
              <a:t>        </a:t>
            </a:r>
          </a:p>
        </p:txBody>
      </p:sp>
    </p:spTree>
    <p:extLst>
      <p:ext uri="{BB962C8B-B14F-4D97-AF65-F5344CB8AC3E}">
        <p14:creationId xmlns:p14="http://schemas.microsoft.com/office/powerpoint/2010/main" val="199117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0"/>
            <a:ext cx="9017876" cy="1397000"/>
          </a:xfrm>
        </p:spPr>
        <p:txBody>
          <a:bodyPr>
            <a:normAutofit/>
          </a:bodyPr>
          <a:lstStyle/>
          <a:p>
            <a:pPr lvl="0"/>
            <a:r>
              <a:rPr lang="en-US" sz="3200" b="1" dirty="0"/>
              <a:t>4. Leadership and Management skills necessary for a successful business</a:t>
            </a:r>
          </a:p>
        </p:txBody>
      </p:sp>
      <p:sp>
        <p:nvSpPr>
          <p:cNvPr id="4" name="Content Placeholder 3"/>
          <p:cNvSpPr>
            <a:spLocks noGrp="1"/>
          </p:cNvSpPr>
          <p:nvPr>
            <p:ph idx="1"/>
          </p:nvPr>
        </p:nvSpPr>
        <p:spPr>
          <a:xfrm>
            <a:off x="1828800" y="1585041"/>
            <a:ext cx="8374118" cy="4772216"/>
          </a:xfrm>
        </p:spPr>
        <p:txBody>
          <a:bodyPr>
            <a:normAutofit fontScale="92500" lnSpcReduction="10000"/>
          </a:bodyPr>
          <a:lstStyle/>
          <a:p>
            <a:pPr marL="0" indent="0">
              <a:buNone/>
            </a:pPr>
            <a:r>
              <a:rPr lang="en-US" sz="2600" dirty="0"/>
              <a:t>How to engage a client to discuss their idea using the following to manage internal and external forces </a:t>
            </a:r>
          </a:p>
          <a:p>
            <a:pPr marL="0" indent="0">
              <a:buNone/>
            </a:pPr>
            <a:endParaRPr lang="en-US" sz="2600" dirty="0"/>
          </a:p>
          <a:p>
            <a:pPr marL="0" indent="0">
              <a:buNone/>
            </a:pPr>
            <a:r>
              <a:rPr lang="en-US" sz="2600" dirty="0"/>
              <a:t>Tactics to help discover and evaluate:</a:t>
            </a:r>
          </a:p>
          <a:p>
            <a:pPr>
              <a:lnSpc>
                <a:spcPct val="120000"/>
              </a:lnSpc>
              <a:spcBef>
                <a:spcPts val="200"/>
              </a:spcBef>
            </a:pPr>
            <a:r>
              <a:rPr lang="en-US" sz="2200" dirty="0"/>
              <a:t>Critical thinking: Describe what works &amp; doesn’t and evaluate strategies to overcome challenges </a:t>
            </a:r>
          </a:p>
          <a:p>
            <a:pPr>
              <a:lnSpc>
                <a:spcPct val="120000"/>
              </a:lnSpc>
              <a:spcBef>
                <a:spcPts val="200"/>
              </a:spcBef>
            </a:pPr>
            <a:r>
              <a:rPr lang="en-US" sz="2200" dirty="0"/>
              <a:t>Strategic thinking: What are the questions?  $$$ needed in personal assets to start biz? This than what?</a:t>
            </a:r>
          </a:p>
          <a:p>
            <a:pPr>
              <a:lnSpc>
                <a:spcPct val="120000"/>
              </a:lnSpc>
              <a:spcBef>
                <a:spcPts val="200"/>
              </a:spcBef>
            </a:pPr>
            <a:r>
              <a:rPr lang="en-US" sz="2200" dirty="0"/>
              <a:t>Organizational: Describe efficiency and waste assumptions</a:t>
            </a:r>
          </a:p>
          <a:p>
            <a:pPr>
              <a:lnSpc>
                <a:spcPct val="120000"/>
              </a:lnSpc>
              <a:spcBef>
                <a:spcPts val="200"/>
              </a:spcBef>
            </a:pPr>
            <a:r>
              <a:rPr lang="en-US" sz="2200" dirty="0"/>
              <a:t>Financial:  Ratios, metrics, &amp; relationships to understand business assumptions</a:t>
            </a:r>
          </a:p>
          <a:p>
            <a:pPr>
              <a:lnSpc>
                <a:spcPct val="120000"/>
              </a:lnSpc>
              <a:spcBef>
                <a:spcPts val="200"/>
              </a:spcBef>
            </a:pPr>
            <a:r>
              <a:rPr lang="en-US" sz="2200" dirty="0"/>
              <a:t>Administration: Roles and responsibilities descriptions</a:t>
            </a:r>
          </a:p>
          <a:p>
            <a:pPr>
              <a:lnSpc>
                <a:spcPct val="120000"/>
              </a:lnSpc>
              <a:spcBef>
                <a:spcPts val="200"/>
              </a:spcBef>
            </a:pPr>
            <a:r>
              <a:rPr lang="en-US" sz="2200" dirty="0"/>
              <a:t>Management: Style, culture, &amp; goals description </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265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001000" cy="901262"/>
          </a:xfrm>
        </p:spPr>
        <p:txBody>
          <a:bodyPr>
            <a:normAutofit/>
          </a:bodyPr>
          <a:lstStyle/>
          <a:p>
            <a:r>
              <a:rPr lang="en-US" sz="3200" b="1" dirty="0"/>
              <a:t>Strategic Questions </a:t>
            </a:r>
          </a:p>
        </p:txBody>
      </p:sp>
      <p:sp>
        <p:nvSpPr>
          <p:cNvPr id="3" name="Content Placeholder 2"/>
          <p:cNvSpPr>
            <a:spLocks noGrp="1"/>
          </p:cNvSpPr>
          <p:nvPr>
            <p:ph idx="1"/>
          </p:nvPr>
        </p:nvSpPr>
        <p:spPr>
          <a:xfrm>
            <a:off x="1866900" y="1100125"/>
            <a:ext cx="8229600" cy="5246245"/>
          </a:xfrm>
        </p:spPr>
        <p:txBody>
          <a:bodyPr>
            <a:normAutofit/>
          </a:bodyPr>
          <a:lstStyle/>
          <a:p>
            <a:r>
              <a:rPr lang="en-US" sz="2000" dirty="0"/>
              <a:t>How did you get to this point?</a:t>
            </a:r>
          </a:p>
          <a:p>
            <a:r>
              <a:rPr lang="en-US" sz="2000" dirty="0"/>
              <a:t>Where do you want to be in 3-5 years?</a:t>
            </a:r>
          </a:p>
          <a:p>
            <a:r>
              <a:rPr lang="en-US" sz="2000" dirty="0"/>
              <a:t>Describe your family/friend support? </a:t>
            </a:r>
          </a:p>
          <a:p>
            <a:r>
              <a:rPr lang="en-US" sz="2000" dirty="0"/>
              <a:t>Where do you get information from?</a:t>
            </a:r>
          </a:p>
          <a:p>
            <a:r>
              <a:rPr lang="en-US" sz="2000" dirty="0"/>
              <a:t>What is your learning style?</a:t>
            </a:r>
          </a:p>
          <a:p>
            <a:r>
              <a:rPr lang="en-US" sz="2000" dirty="0"/>
              <a:t>Do you have a retirement plan? Will?</a:t>
            </a:r>
          </a:p>
          <a:p>
            <a:r>
              <a:rPr lang="en-US" sz="2000" dirty="0"/>
              <a:t>What is easy and what is hard?</a:t>
            </a:r>
          </a:p>
          <a:p>
            <a:r>
              <a:rPr lang="en-US" sz="2000" dirty="0"/>
              <a:t>What are your strengths and gaps?</a:t>
            </a:r>
          </a:p>
          <a:p>
            <a:pPr fontAlgn="base"/>
            <a:r>
              <a:rPr lang="en-US" sz="2000" dirty="0" err="1"/>
              <a:t>TedX</a:t>
            </a:r>
            <a:r>
              <a:rPr lang="en-US" sz="2000" dirty="0"/>
              <a:t>, Hazel Wagner shares her work on mind mapping</a:t>
            </a:r>
            <a:r>
              <a:rPr lang="en-US" dirty="0"/>
              <a:t> </a:t>
            </a:r>
            <a:r>
              <a:rPr lang="en-US" dirty="0">
                <a:hlinkClick r:id="rId3"/>
              </a:rPr>
              <a:t>https://www.youtube.com/watch?v=5nTuScU70As</a:t>
            </a:r>
            <a:r>
              <a:rPr lang="en-US" b="1" dirty="0"/>
              <a:t> </a:t>
            </a:r>
            <a:endParaRPr lang="en-US" dirty="0"/>
          </a:p>
          <a:p>
            <a:pPr marL="0" indent="0">
              <a:buNone/>
            </a:pPr>
            <a:r>
              <a:rPr lang="en-US" sz="2000" b="1" dirty="0">
                <a:solidFill>
                  <a:schemeClr val="accent2">
                    <a:lumMod val="75000"/>
                  </a:schemeClr>
                </a:solidFill>
              </a:rPr>
              <a:t>Exercise: Listening to information and asking questions. </a:t>
            </a:r>
          </a:p>
          <a:p>
            <a:endParaRPr lang="en-US" dirty="0"/>
          </a:p>
          <a:p>
            <a:endParaRPr lang="en-US" dirty="0"/>
          </a:p>
          <a:p>
            <a:endParaRPr lang="en-US" dirty="0"/>
          </a:p>
        </p:txBody>
      </p:sp>
    </p:spTree>
    <p:extLst>
      <p:ext uri="{BB962C8B-B14F-4D97-AF65-F5344CB8AC3E}">
        <p14:creationId xmlns:p14="http://schemas.microsoft.com/office/powerpoint/2010/main" val="503039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1614</Words>
  <Application>Microsoft Office PowerPoint</Application>
  <PresentationFormat>Widescreen</PresentationFormat>
  <Paragraphs>288</Paragraphs>
  <Slides>20</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1. Function of Management of a Small Business Owner </vt:lpstr>
      <vt:lpstr>PowerPoint Presentation</vt:lpstr>
      <vt:lpstr> 2. How economic indicators shape business decisions</vt:lpstr>
      <vt:lpstr>3. Business Life cycles  </vt:lpstr>
      <vt:lpstr>4. Leadership and Management skills necessary for a successful business</vt:lpstr>
      <vt:lpstr>Strategic Questions </vt:lpstr>
      <vt:lpstr> 5. Obstacles that small businesses confront &amp; How to overcome those obstacles. </vt:lpstr>
      <vt:lpstr>  6. Understand particular obstacles  </vt:lpstr>
      <vt:lpstr> 7. Understand factors that contributed to the racial wealth gap </vt:lpstr>
      <vt:lpstr> 8.Understand business development strategies for local places </vt:lpstr>
      <vt:lpstr>9.Identify financial contributions to local communities</vt:lpstr>
      <vt:lpstr>10. Explain the environmental impacts of businesses  </vt:lpstr>
      <vt:lpstr>11. The importance of business technical assistance</vt:lpstr>
      <vt:lpstr> Where business development and technical assistance connect? </vt:lpstr>
      <vt:lpstr>YouTube resources </vt:lpstr>
      <vt:lpstr>Review </vt:lpstr>
      <vt:lpstr>Experiential Learning Project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Rodrigues, Camila</cp:lastModifiedBy>
  <cp:revision>3</cp:revision>
  <cp:lastPrinted>2020-01-21T03:07:36Z</cp:lastPrinted>
  <dcterms:created xsi:type="dcterms:W3CDTF">2020-01-21T02:59:39Z</dcterms:created>
  <dcterms:modified xsi:type="dcterms:W3CDTF">2020-01-21T15:30:20Z</dcterms:modified>
</cp:coreProperties>
</file>