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85" r:id="rId3"/>
    <p:sldMasterId id="2147483709" r:id="rId4"/>
  </p:sldMasterIdLst>
  <p:notesMasterIdLst>
    <p:notesMasterId r:id="rId40"/>
  </p:notesMasterIdLst>
  <p:sldIdLst>
    <p:sldId id="642" r:id="rId5"/>
    <p:sldId id="638" r:id="rId6"/>
    <p:sldId id="636" r:id="rId7"/>
    <p:sldId id="593" r:id="rId8"/>
    <p:sldId id="594" r:id="rId9"/>
    <p:sldId id="604" r:id="rId10"/>
    <p:sldId id="605" r:id="rId11"/>
    <p:sldId id="606" r:id="rId12"/>
    <p:sldId id="607" r:id="rId13"/>
    <p:sldId id="608" r:id="rId14"/>
    <p:sldId id="609" r:id="rId15"/>
    <p:sldId id="639" r:id="rId16"/>
    <p:sldId id="611" r:id="rId17"/>
    <p:sldId id="610" r:id="rId18"/>
    <p:sldId id="612" r:id="rId19"/>
    <p:sldId id="614" r:id="rId20"/>
    <p:sldId id="613" r:id="rId21"/>
    <p:sldId id="615" r:id="rId22"/>
    <p:sldId id="616" r:id="rId23"/>
    <p:sldId id="617" r:id="rId24"/>
    <p:sldId id="618" r:id="rId25"/>
    <p:sldId id="619" r:id="rId26"/>
    <p:sldId id="620" r:id="rId27"/>
    <p:sldId id="621" r:id="rId28"/>
    <p:sldId id="622" r:id="rId29"/>
    <p:sldId id="640" r:id="rId30"/>
    <p:sldId id="623" r:id="rId31"/>
    <p:sldId id="624" r:id="rId32"/>
    <p:sldId id="626" r:id="rId33"/>
    <p:sldId id="627" r:id="rId34"/>
    <p:sldId id="628" r:id="rId35"/>
    <p:sldId id="629" r:id="rId36"/>
    <p:sldId id="630" r:id="rId37"/>
    <p:sldId id="631" r:id="rId38"/>
    <p:sldId id="633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0ABBF9-674B-467F-80C7-3F746BA87C26}">
          <p14:sldIdLst>
            <p14:sldId id="642"/>
            <p14:sldId id="638"/>
            <p14:sldId id="636"/>
            <p14:sldId id="593"/>
            <p14:sldId id="594"/>
            <p14:sldId id="604"/>
            <p14:sldId id="605"/>
            <p14:sldId id="606"/>
            <p14:sldId id="607"/>
            <p14:sldId id="608"/>
            <p14:sldId id="609"/>
            <p14:sldId id="639"/>
            <p14:sldId id="611"/>
            <p14:sldId id="610"/>
            <p14:sldId id="612"/>
            <p14:sldId id="614"/>
            <p14:sldId id="613"/>
            <p14:sldId id="615"/>
            <p14:sldId id="616"/>
            <p14:sldId id="617"/>
            <p14:sldId id="618"/>
            <p14:sldId id="619"/>
            <p14:sldId id="620"/>
            <p14:sldId id="621"/>
            <p14:sldId id="622"/>
            <p14:sldId id="640"/>
            <p14:sldId id="623"/>
            <p14:sldId id="624"/>
            <p14:sldId id="626"/>
            <p14:sldId id="627"/>
            <p14:sldId id="628"/>
            <p14:sldId id="629"/>
            <p14:sldId id="630"/>
            <p14:sldId id="631"/>
            <p14:sldId id="6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3"/>
    <p:restoredTop sz="78772" autoAdjust="0"/>
  </p:normalViewPr>
  <p:slideViewPr>
    <p:cSldViewPr snapToGrid="0" snapToObjects="1">
      <p:cViewPr>
        <p:scale>
          <a:sx n="100" d="100"/>
          <a:sy n="100" d="100"/>
        </p:scale>
        <p:origin x="2152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9" d="100"/>
        <a:sy n="179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384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588614457380861E-2"/>
          <c:y val="1.7373713733868923E-2"/>
          <c:w val="0.9250220218199221"/>
          <c:h val="0.828506591865231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Personal 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Year 1 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4D-1E4D-92DA-3587E363E5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Business 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Year 1 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0.05</c:v>
                </c:pt>
                <c:pt idx="1">
                  <c:v>1</c:v>
                </c:pt>
                <c:pt idx="2">
                  <c:v>1.25</c:v>
                </c:pt>
                <c:pt idx="3">
                  <c:v>2.25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4D-1E4D-92DA-3587E363E54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6445856"/>
        <c:axId val="156446248"/>
      </c:lineChart>
      <c:catAx>
        <c:axId val="15644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446248"/>
        <c:crosses val="autoZero"/>
        <c:auto val="1"/>
        <c:lblAlgn val="ctr"/>
        <c:lblOffset val="100"/>
        <c:noMultiLvlLbl val="0"/>
      </c:catAx>
      <c:valAx>
        <c:axId val="1564462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644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Product Cost Chart- </a:t>
            </a:r>
          </a:p>
          <a:p>
            <a:pPr>
              <a:defRPr/>
            </a:pPr>
            <a:r>
              <a:rPr lang="en-US" dirty="0"/>
              <a:t>know your industry  </a:t>
            </a:r>
          </a:p>
        </c:rich>
      </c:tx>
      <c:layout>
        <c:manualLayout>
          <c:xMode val="edge"/>
          <c:yMode val="edge"/>
          <c:x val="0.29542112468113685"/>
          <c:y val="1.2502281686840864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Product Cost Chart 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COGS</c:v>
                </c:pt>
                <c:pt idx="1">
                  <c:v>Fixed &amp; Variable Expenses </c:v>
                </c:pt>
                <c:pt idx="2">
                  <c:v>Profit </c:v>
                </c:pt>
                <c:pt idx="3">
                  <c:v>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0.33</c:v>
                </c:pt>
                <c:pt idx="1">
                  <c:v>0.33</c:v>
                </c:pt>
                <c:pt idx="2">
                  <c:v>0.33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B8-2644-9908-63CB6F2B8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1.0369532582296122E-2"/>
          <c:y val="0.11404386521059046"/>
          <c:w val="0.24350962114595973"/>
          <c:h val="0.8359711384615145"/>
        </c:manualLayout>
      </c:layout>
      <c:overlay val="1"/>
    </c:legend>
    <c:plotVisOnly val="1"/>
    <c:dispBlanksAs val="gap"/>
    <c:showDLblsOverMax val="0"/>
  </c:chart>
  <c:spPr>
    <a:ln>
      <a:solidFill>
        <a:schemeClr val="tx1">
          <a:lumMod val="50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77791-2BA9-3747-8E5F-620744065782}" type="datetimeFigureOut">
              <a:rPr lang="en-US" smtClean="0"/>
              <a:t>1/29/20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ADE13-88D4-974E-B7D5-05018A4A0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12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ADE13-88D4-974E-B7D5-05018A4A01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5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ADE13-88D4-974E-B7D5-05018A4A01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30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Mintel for </a:t>
            </a:r>
            <a:r>
              <a:rPr lang="en-US" dirty="0" err="1"/>
              <a:t>Milleneuims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Ibis for Cleaning Services : </a:t>
            </a:r>
            <a:r>
              <a:rPr lang="en-US" dirty="0" err="1"/>
              <a:t>Camlot</a:t>
            </a:r>
            <a:r>
              <a:rPr lang="en-US" dirty="0"/>
              <a:t> Carpet Cleaning  and housecleaners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ADE13-88D4-974E-B7D5-05018A4A01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71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Discussion: Guiding a client to develop a meaningful mission statement and business description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ADE13-88D4-974E-B7D5-05018A4A01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21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 Groups </a:t>
            </a:r>
          </a:p>
          <a:p>
            <a:r>
              <a:rPr lang="en-US" dirty="0"/>
              <a:t> common challenge – hard to determine – Client may know but can they carry it through? </a:t>
            </a:r>
          </a:p>
          <a:p>
            <a:endParaRPr lang="en-US" dirty="0"/>
          </a:p>
          <a:p>
            <a:r>
              <a:rPr lang="en-US" dirty="0"/>
              <a:t>Select a client product or service and team up to determine where they are on this chart</a:t>
            </a:r>
          </a:p>
          <a:p>
            <a:r>
              <a:rPr lang="en-US" dirty="0"/>
              <a:t>	How would you help your client figure out where they are? </a:t>
            </a:r>
          </a:p>
          <a:p>
            <a:r>
              <a:rPr lang="en-US" dirty="0"/>
              <a:t>	What questions would you ask?</a:t>
            </a:r>
          </a:p>
          <a:p>
            <a:r>
              <a:rPr lang="en-US" dirty="0"/>
              <a:t>	What data do you need to find out? 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ADE13-88D4-974E-B7D5-05018A4A01B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089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them an item to describe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ADE13-88D4-974E-B7D5-05018A4A01B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70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 Map: 20 minutes </a:t>
            </a:r>
          </a:p>
          <a:p>
            <a:r>
              <a:rPr lang="en-US" dirty="0"/>
              <a:t>Current state vs Future State   PROCESS MAPPING HANDOUT </a:t>
            </a:r>
          </a:p>
          <a:p>
            <a:r>
              <a:rPr lang="en-US" dirty="0"/>
              <a:t> Break into small groups; </a:t>
            </a:r>
          </a:p>
          <a:p>
            <a:endParaRPr lang="en-US" dirty="0"/>
          </a:p>
          <a:p>
            <a:r>
              <a:rPr lang="en-US" dirty="0"/>
              <a:t>Pretend you plan to hire for a new position. Describe the steps first in a high level flowchart then a more detailed one. (don’t go super deep) point is to see the connection from high to medium level)  </a:t>
            </a:r>
          </a:p>
          <a:p>
            <a:r>
              <a:rPr lang="en-US" dirty="0"/>
              <a:t>	Then Compare: How they differ, What was added and subtracted, features that aid communication, advantages to the chosen details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Lean Manufacturing – Mapping example steps</a:t>
            </a:r>
          </a:p>
          <a:p>
            <a:r>
              <a:rPr lang="en-US" dirty="0"/>
              <a:t>Examples: come up with assumptions and covert to numbers  and use small post its to map the process (use case study)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ADE13-88D4-974E-B7D5-05018A4A01B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05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places most important </a:t>
            </a:r>
          </a:p>
          <a:p>
            <a:r>
              <a:rPr lang="en-US" dirty="0"/>
              <a:t>	Legal </a:t>
            </a:r>
          </a:p>
          <a:p>
            <a:r>
              <a:rPr lang="en-US" dirty="0"/>
              <a:t>	Insurance </a:t>
            </a:r>
          </a:p>
          <a:p>
            <a:r>
              <a:rPr lang="en-US" dirty="0"/>
              <a:t>	CPA for tax considerations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ADE13-88D4-974E-B7D5-05018A4A01B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30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and example </a:t>
            </a:r>
          </a:p>
          <a:p>
            <a:r>
              <a:rPr lang="en-US" dirty="0"/>
              <a:t>You will have time to practice looking at these and the next session will go into it deeper </a:t>
            </a:r>
          </a:p>
          <a:p>
            <a:endParaRPr lang="en-US" dirty="0"/>
          </a:p>
          <a:p>
            <a:r>
              <a:rPr lang="en-US" dirty="0"/>
              <a:t>To review for the case studies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ADE13-88D4-974E-B7D5-05018A4A01B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15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Hour #3: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Lecture: Overview: Key components of a business plan -30 minutes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Guest speaker: Commercial lender (+/- observations of business plans) 15 minutes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Examples: Critique business plans   15 minutes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ADE13-88D4-974E-B7D5-05018A4A01B5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8537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ADE13-88D4-974E-B7D5-05018A4A01B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68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Converting assumptions into numbers, measuring activities, managing time  </a:t>
            </a:r>
          </a:p>
          <a:p>
            <a:r>
              <a:rPr lang="en-US" sz="2400" dirty="0"/>
              <a:t>Evaluating client’s skill level, learning style and abilities</a:t>
            </a:r>
          </a:p>
          <a:p>
            <a:pPr lvl="1"/>
            <a:r>
              <a:rPr lang="en-US" sz="2100" dirty="0"/>
              <a:t> Strategic questions (organizational, financial, problem solving)</a:t>
            </a:r>
          </a:p>
          <a:p>
            <a:r>
              <a:rPr lang="en-US" sz="2400" dirty="0"/>
              <a:t>Understanding external factors: </a:t>
            </a:r>
          </a:p>
          <a:p>
            <a:pPr lvl="1"/>
            <a:r>
              <a:rPr lang="en-US" sz="1800" dirty="0"/>
              <a:t>Federal Reserve Bank</a:t>
            </a:r>
          </a:p>
          <a:p>
            <a:pPr lvl="1"/>
            <a:r>
              <a:rPr lang="en-US" sz="1800" dirty="0"/>
              <a:t>for women, minorities, immigrants, low moderate income people to start &amp; get financed  </a:t>
            </a:r>
          </a:p>
          <a:p>
            <a:r>
              <a:rPr lang="en-US" sz="2100" dirty="0"/>
              <a:t>Clarity on what we know and don’t know and where to refer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ADE13-88D4-974E-B7D5-05018A4A01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86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Discussion: Helping clients be realistic when planning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ADE13-88D4-974E-B7D5-05018A4A01B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37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Hour #2: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Lecture: Overview: Calculate your startup and operational costs  30 minutes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Exercise: Gift wrapping business calculations  30 minutes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ADE13-88D4-974E-B7D5-05018A4A01B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411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Questions: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questions would you ask the client?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would you assist in developing a business plan summary for a loan?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would you explain this project to a lender?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ADE13-88D4-974E-B7D5-05018A4A01B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25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else??? Add to the list </a:t>
            </a:r>
          </a:p>
          <a:p>
            <a:r>
              <a:rPr lang="en-US" dirty="0"/>
              <a:t>Turners Falls: Bridge construction effected lower revenue for many businesses because traffic was reduced </a:t>
            </a:r>
          </a:p>
          <a:p>
            <a:r>
              <a:rPr lang="en-US" dirty="0"/>
              <a:t>New technology improves efficiency: POS – The Cloud – Cyber Security –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ADE13-88D4-974E-B7D5-05018A4A01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62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ADE13-88D4-974E-B7D5-05018A4A01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60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Lecture: Overview –Identify requirements to start a small business 45 minutes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 Study: Jim’s Hot dog Stand  15 minutes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Handout: Lean Canvas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ADE13-88D4-974E-B7D5-05018A4A01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79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 </a:t>
            </a:r>
          </a:p>
          <a:p>
            <a:r>
              <a:rPr lang="en-US" dirty="0"/>
              <a:t>Who needs to write a business plan?  </a:t>
            </a:r>
            <a:r>
              <a:rPr lang="en-US" dirty="0">
                <a:solidFill>
                  <a:srgbClr val="FF0000"/>
                </a:solidFill>
              </a:rPr>
              <a:t>Everyone for themselves as a living document. For financing and for evaluating ideas, strategies, direction. (challenging for different people, cultures to understand why) </a:t>
            </a:r>
          </a:p>
          <a:p>
            <a:r>
              <a:rPr lang="en-US" dirty="0"/>
              <a:t>When to write one, how long it should be? It is not the quantity but the quality: Ideally in the beginning and to review yearly </a:t>
            </a:r>
          </a:p>
          <a:p>
            <a:r>
              <a:rPr lang="en-US" dirty="0"/>
              <a:t>What can a business plan do and what it cannot do? Is only as good as the information presented, realistic, needs to be backed up. Fluff information is not useful – if others write it for the client is not helpful – client 	needs to own the plan! The TA provider can help them (write from their words, help them organize thoughts, start small and build)  </a:t>
            </a:r>
          </a:p>
          <a:p>
            <a:r>
              <a:rPr lang="en-US" dirty="0"/>
              <a:t>What are the risks of writing a business plan? That clients don’t follow plan (example: bakery w/husband working and then new biz added soups not in plan) </a:t>
            </a:r>
          </a:p>
          <a:p>
            <a:r>
              <a:rPr lang="en-US" dirty="0"/>
              <a:t>What are the elements of a business plan? </a:t>
            </a:r>
          </a:p>
          <a:p>
            <a:r>
              <a:rPr lang="en-US" dirty="0"/>
              <a:t>Describe your approach to develop a business and financial plan.</a:t>
            </a:r>
          </a:p>
          <a:p>
            <a:pPr lvl="1"/>
            <a:r>
              <a:rPr lang="en-US" dirty="0"/>
              <a:t>What works and what doesn’t work? </a:t>
            </a:r>
          </a:p>
          <a:p>
            <a:pPr lvl="1"/>
            <a:r>
              <a:rPr lang="en-US" dirty="0"/>
              <a:t>Do your clients understand the importance of a plan? </a:t>
            </a:r>
          </a:p>
          <a:p>
            <a:pPr lvl="1"/>
            <a:r>
              <a:rPr lang="en-US" dirty="0"/>
              <a:t>Ways to enhance a business plan.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ADE13-88D4-974E-B7D5-05018A4A01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99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Stop afterwards and for Client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Strategic Questions: 10:30</a:t>
            </a:r>
          </a:p>
          <a:p>
            <a:endParaRPr lang="en-US" dirty="0"/>
          </a:p>
          <a:p>
            <a:r>
              <a:rPr lang="en-US" dirty="0"/>
              <a:t>Evaluate if answers make sense: Ask clarifying questions: ex: Deb/Mark: purchase a biz and Deb is keeping her good job./’ Eddie: starting a logging biz and mom is an accountant/CPA (family support)</a:t>
            </a:r>
          </a:p>
          <a:p>
            <a:endParaRPr lang="en-US" dirty="0"/>
          </a:p>
          <a:p>
            <a:r>
              <a:rPr lang="en-US" dirty="0"/>
              <a:t>Identify gaps in strategy: use mind mapping to organize strategy – break down parts: TA: intake – initial idea of the clients situation – stage of business, industry, legal, history – determine what they need +/-</a:t>
            </a:r>
          </a:p>
          <a:p>
            <a:r>
              <a:rPr lang="en-US" dirty="0"/>
              <a:t>	household expenses, friends/family support, advisors, how much do they know about the product/service?, experience running a biz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ADE13-88D4-974E-B7D5-05018A4A01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57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Early on: Assess personal needs to determine realistic timing for starting and growing Biz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ADE13-88D4-974E-B7D5-05018A4A01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49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Problem: Our clients have a problem and don’t know where to go for help. </a:t>
            </a:r>
          </a:p>
          <a:p>
            <a:r>
              <a:rPr lang="en-US" dirty="0"/>
              <a:t>Solution: our TA services  features 1-1 and workshops, referrals </a:t>
            </a:r>
          </a:p>
          <a:p>
            <a:r>
              <a:rPr lang="en-US" dirty="0"/>
              <a:t>Unique Value Prop: Value provides support, trusting confidential help, no charge </a:t>
            </a:r>
          </a:p>
          <a:p>
            <a:r>
              <a:rPr lang="en-US" dirty="0"/>
              <a:t>Unfair Advantage: TA provider has experience, known in community, </a:t>
            </a:r>
          </a:p>
          <a:p>
            <a:r>
              <a:rPr lang="en-US" dirty="0"/>
              <a:t>Customer Segments: Start-ups, In trouble, existing poised to grow </a:t>
            </a:r>
          </a:p>
          <a:p>
            <a:r>
              <a:rPr lang="en-US" dirty="0"/>
              <a:t>Early Adopters: referrals for banks an past clients, or in need of services ASAP </a:t>
            </a:r>
          </a:p>
          <a:p>
            <a:r>
              <a:rPr lang="en-US" dirty="0"/>
              <a:t>Existing Alternatives: MSBDC, SCORE, fee for services, online </a:t>
            </a:r>
          </a:p>
          <a:p>
            <a:r>
              <a:rPr lang="en-US" dirty="0"/>
              <a:t>Key Metrics: # of hours served, loans, MGCC metrics </a:t>
            </a:r>
          </a:p>
          <a:p>
            <a:r>
              <a:rPr lang="en-US" dirty="0"/>
              <a:t>High – Level Concept: Sustainable communities,  good jobs, </a:t>
            </a:r>
          </a:p>
          <a:p>
            <a:r>
              <a:rPr lang="en-US" dirty="0"/>
              <a:t>Channels: Networking, Social Media, Banks, </a:t>
            </a:r>
          </a:p>
          <a:p>
            <a:r>
              <a:rPr lang="en-US" dirty="0"/>
              <a:t>Cost: Operation, Outreach, Staffing </a:t>
            </a:r>
          </a:p>
          <a:p>
            <a:r>
              <a:rPr lang="en-US" dirty="0"/>
              <a:t>Revenue: MGCC, fee for service, CITC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ADE13-88D4-974E-B7D5-05018A4A01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7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8DCA-E7AD-EC44-AB1A-8BB174C33A8E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5ACE-820B-4844-844F-7AE14FC0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7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8DCA-E7AD-EC44-AB1A-8BB174C33A8E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5ACE-820B-4844-844F-7AE14FC0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96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8DCA-E7AD-EC44-AB1A-8BB174C33A8E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5ACE-820B-4844-844F-7AE14FC0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97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8DCA-E7AD-EC44-AB1A-8BB174C33A8E}" type="datetimeFigureOut">
              <a:rPr lang="en-US" smtClean="0"/>
              <a:t>1/29/20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5ACE-820B-4844-844F-7AE14FC0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6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0799-E6B2-D346-9F8E-949AC4FF7795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A5A-4A8A-C443-8BF9-45E0370A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85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0799-E6B2-D346-9F8E-949AC4FF7795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A5A-4A8A-C443-8BF9-45E0370A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9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0799-E6B2-D346-9F8E-949AC4FF7795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A5A-4A8A-C443-8BF9-45E0370A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40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0799-E6B2-D346-9F8E-949AC4FF7795}" type="datetimeFigureOut">
              <a:rPr lang="en-US" smtClean="0"/>
              <a:t>1/29/20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A5A-4A8A-C443-8BF9-45E0370A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16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0799-E6B2-D346-9F8E-949AC4FF7795}" type="datetimeFigureOut">
              <a:rPr lang="en-US" smtClean="0"/>
              <a:t>1/29/20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A5A-4A8A-C443-8BF9-45E0370A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36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0799-E6B2-D346-9F8E-949AC4FF7795}" type="datetimeFigureOut">
              <a:rPr lang="en-US" smtClean="0"/>
              <a:t>1/29/20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A5A-4A8A-C443-8BF9-45E0370A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85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0799-E6B2-D346-9F8E-949AC4FF7795}" type="datetimeFigureOut">
              <a:rPr lang="en-US" smtClean="0"/>
              <a:t>1/29/20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A5A-4A8A-C443-8BF9-45E0370A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4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8DCA-E7AD-EC44-AB1A-8BB174C33A8E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5ACE-820B-4844-844F-7AE14FC0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40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0799-E6B2-D346-9F8E-949AC4FF7795}" type="datetimeFigureOut">
              <a:rPr lang="en-US" smtClean="0"/>
              <a:t>1/29/20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A5A-4A8A-C443-8BF9-45E0370A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93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0799-E6B2-D346-9F8E-949AC4FF7795}" type="datetimeFigureOut">
              <a:rPr lang="en-US" smtClean="0"/>
              <a:t>1/29/20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A5A-4A8A-C443-8BF9-45E0370A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8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0799-E6B2-D346-9F8E-949AC4FF7795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A5A-4A8A-C443-8BF9-45E0370A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78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0799-E6B2-D346-9F8E-949AC4FF7795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A5A-4A8A-C443-8BF9-45E0370A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29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405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01" b="0">
                <a:solidFill>
                  <a:schemeClr val="tx1"/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19898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6469A-FDF1-0D46-BF80-7D2C26283701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8295-1E7B-5E4A-861C-FF37BADDD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9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4051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101">
                <a:solidFill>
                  <a:schemeClr val="tx1"/>
                </a:solidFill>
              </a:defRPr>
            </a:lvl1pPr>
            <a:lvl2pPr marL="4572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8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72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96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621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45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69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93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8762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280277" indent="0">
              <a:buNone/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6469A-FDF1-0D46-BF80-7D2C26283701}" type="datetimeFigureOut">
              <a:rPr lang="en-US" smtClean="0"/>
              <a:t>1/29/20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8295-1E7B-5E4A-861C-FF37BADDD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4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6469A-FDF1-0D46-BF80-7D2C26283701}" type="datetimeFigureOut">
              <a:rPr lang="en-US" smtClean="0"/>
              <a:t>1/29/20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8295-1E7B-5E4A-861C-FF37BADDD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6469A-FDF1-0D46-BF80-7D2C26283701}" type="datetimeFigureOut">
              <a:rPr lang="en-US" smtClean="0"/>
              <a:t>1/29/20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8295-1E7B-5E4A-861C-FF37BADDD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9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8DCA-E7AD-EC44-AB1A-8BB174C33A8E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5ACE-820B-4844-844F-7AE14FC0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59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6469A-FDF1-0D46-BF80-7D2C26283701}" type="datetimeFigureOut">
              <a:rPr lang="en-US" smtClean="0"/>
              <a:t>1/29/20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8295-1E7B-5E4A-861C-FF37BADDD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2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6469A-FDF1-0D46-BF80-7D2C26283701}" type="datetimeFigureOut">
              <a:rPr lang="en-US" smtClean="0"/>
              <a:t>1/29/20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8295-1E7B-5E4A-861C-FF37BADDD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8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101"/>
            </a:lvl1pPr>
            <a:lvl2pPr marL="457242" indent="0">
              <a:buNone/>
              <a:defRPr sz="2776"/>
            </a:lvl2pPr>
            <a:lvl3pPr marL="914484" indent="0">
              <a:buNone/>
              <a:defRPr sz="2401"/>
            </a:lvl3pPr>
            <a:lvl4pPr marL="1371726" indent="0">
              <a:buNone/>
              <a:defRPr sz="2026"/>
            </a:lvl4pPr>
            <a:lvl5pPr marL="1828967" indent="0">
              <a:buNone/>
              <a:defRPr sz="2026"/>
            </a:lvl5pPr>
            <a:lvl6pPr marL="2286210" indent="0">
              <a:buNone/>
              <a:defRPr sz="2026"/>
            </a:lvl6pPr>
            <a:lvl7pPr marL="2743451" indent="0">
              <a:buNone/>
              <a:defRPr sz="2026"/>
            </a:lvl7pPr>
            <a:lvl8pPr marL="3200693" indent="0">
              <a:buNone/>
              <a:defRPr sz="2026"/>
            </a:lvl8pPr>
            <a:lvl9pPr marL="3657935" indent="0">
              <a:buNone/>
              <a:defRPr sz="2026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6469A-FDF1-0D46-BF80-7D2C26283701}" type="datetimeFigureOut">
              <a:rPr lang="en-US" smtClean="0"/>
              <a:t>1/29/20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8295-1E7B-5E4A-861C-FF37BADDD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7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6469A-FDF1-0D46-BF80-7D2C26283701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8295-1E7B-5E4A-861C-FF37BADDD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6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6469A-FDF1-0D46-BF80-7D2C26283701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8295-1E7B-5E4A-861C-FF37BADDD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2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405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01" b="0">
                <a:solidFill>
                  <a:schemeClr val="tx1"/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9907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2E9E-8A1B-D245-BCF3-FF47E4D81729}" type="datetime1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1/29/20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8295-1E7B-5E4A-861C-FF37BADDDB13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3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4051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101">
                <a:solidFill>
                  <a:schemeClr val="tx1"/>
                </a:solidFill>
              </a:defRPr>
            </a:lvl1pPr>
            <a:lvl2pPr marL="4572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8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72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96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621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45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69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93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423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280277" indent="0">
              <a:buNone/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D57EA-4D41-7E42-8BD7-5F02D388D4D6}" type="datetime1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1/29/20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8295-1E7B-5E4A-861C-FF37BADDDB13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4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81FE-8422-CE4D-AD9C-FE3ACBC44F19}" type="datetime1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1/29/20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8295-1E7B-5E4A-861C-FF37BADDDB13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6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8DCA-E7AD-EC44-AB1A-8BB174C33A8E}" type="datetimeFigureOut">
              <a:rPr lang="en-US" smtClean="0"/>
              <a:t>1/29/20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5ACE-820B-4844-844F-7AE14FC0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03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8648-4F9A-2E49-A917-7A672BD04C31}" type="datetime1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1/29/20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8295-1E7B-5E4A-861C-FF37BADDDB13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1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0F07-1E38-404B-8F3D-C011A937E2F2}" type="datetime1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1/29/20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8295-1E7B-5E4A-861C-FF37BADDDB13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8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9C47-731D-1F4D-B13E-BE2923072D33}" type="datetime1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1/29/20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8295-1E7B-5E4A-861C-FF37BADDDB13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0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101"/>
            </a:lvl1pPr>
            <a:lvl2pPr marL="457242" indent="0">
              <a:buNone/>
              <a:defRPr sz="2776"/>
            </a:lvl2pPr>
            <a:lvl3pPr marL="914484" indent="0">
              <a:buNone/>
              <a:defRPr sz="2401"/>
            </a:lvl3pPr>
            <a:lvl4pPr marL="1371726" indent="0">
              <a:buNone/>
              <a:defRPr sz="2026"/>
            </a:lvl4pPr>
            <a:lvl5pPr marL="1828967" indent="0">
              <a:buNone/>
              <a:defRPr sz="2026"/>
            </a:lvl5pPr>
            <a:lvl6pPr marL="2286210" indent="0">
              <a:buNone/>
              <a:defRPr sz="2026"/>
            </a:lvl6pPr>
            <a:lvl7pPr marL="2743451" indent="0">
              <a:buNone/>
              <a:defRPr sz="2026"/>
            </a:lvl7pPr>
            <a:lvl8pPr marL="3200693" indent="0">
              <a:buNone/>
              <a:defRPr sz="2026"/>
            </a:lvl8pPr>
            <a:lvl9pPr marL="3657935" indent="0">
              <a:buNone/>
              <a:defRPr sz="2026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8594-C1F8-8945-AE3E-BCEC3C71EBA4}" type="datetime1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1/29/20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8295-1E7B-5E4A-861C-FF37BADDDB13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2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34EC-669C-5B47-AD77-A481BCFF20FE}" type="datetime1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1/29/20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8295-1E7B-5E4A-861C-FF37BADDDB13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1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2009-C7E7-D341-A593-D2B160B58CC8}" type="datetime1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1/29/20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8295-1E7B-5E4A-861C-FF37BADDDB13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6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8DCA-E7AD-EC44-AB1A-8BB174C33A8E}" type="datetimeFigureOut">
              <a:rPr lang="en-US" smtClean="0"/>
              <a:t>1/29/20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5ACE-820B-4844-844F-7AE14FC0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0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8DCA-E7AD-EC44-AB1A-8BB174C33A8E}" type="datetimeFigureOut">
              <a:rPr lang="en-US" smtClean="0"/>
              <a:t>1/29/20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5ACE-820B-4844-844F-7AE14FC0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5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8DCA-E7AD-EC44-AB1A-8BB174C33A8E}" type="datetimeFigureOut">
              <a:rPr lang="en-US" smtClean="0"/>
              <a:t>1/29/20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5ACE-820B-4844-844F-7AE14FC0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2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8DCA-E7AD-EC44-AB1A-8BB174C33A8E}" type="datetimeFigureOut">
              <a:rPr lang="en-US" smtClean="0"/>
              <a:t>1/29/20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5ACE-820B-4844-844F-7AE14FC0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5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8DCA-E7AD-EC44-AB1A-8BB174C33A8E}" type="datetimeFigureOut">
              <a:rPr lang="en-US" smtClean="0"/>
              <a:t>1/29/20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5ACE-820B-4844-844F-7AE14FC0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C8DCA-E7AD-EC44-AB1A-8BB174C33A8E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5ACE-820B-4844-844F-7AE14FC0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4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90799-E6B2-D346-9F8E-949AC4FF7795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A5A5A-4A8A-C443-8BF9-45E0370A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2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9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9F6469A-FDF1-0D46-BF80-7D2C26283701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9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9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4EC18295-1E7B-5E4A-861C-FF37BADDD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5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84" rtl="0" eaLnBrk="1" latinLnBrk="0" hangingPunct="1">
        <a:lnSpc>
          <a:spcPct val="85000"/>
        </a:lnSpc>
        <a:spcBef>
          <a:spcPct val="0"/>
        </a:spcBef>
        <a:buNone/>
        <a:tabLst/>
        <a:defRPr sz="330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1" indent="-228621" algn="l" defTabSz="914484" rtl="0" eaLnBrk="1" latinLnBrk="0" hangingPunct="1">
        <a:lnSpc>
          <a:spcPct val="95000"/>
        </a:lnSpc>
        <a:spcBef>
          <a:spcPts val="1400"/>
        </a:spcBef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90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6875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18882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08898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2896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14903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69106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834900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35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9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74E1FFB5-4DEE-7945-8607-5E4AC8F1FAA9}" type="datetime1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1/29/20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9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9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4EC18295-1E7B-5E4A-861C-FF37BADDDB13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31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84" rtl="0" eaLnBrk="1" latinLnBrk="0" hangingPunct="1">
        <a:lnSpc>
          <a:spcPct val="85000"/>
        </a:lnSpc>
        <a:spcBef>
          <a:spcPct val="0"/>
        </a:spcBef>
        <a:buNone/>
        <a:tabLst/>
        <a:defRPr sz="330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1" indent="-228621" algn="l" defTabSz="914484" rtl="0" eaLnBrk="1" latinLnBrk="0" hangingPunct="1">
        <a:lnSpc>
          <a:spcPct val="95000"/>
        </a:lnSpc>
        <a:spcBef>
          <a:spcPts val="1400"/>
        </a:spcBef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90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6875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18882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08898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2896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14903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69106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834900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wakefield_ma@ikumon.com" TargetMode="Externa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.docx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fsRAZUnon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youtu.be/CJSZj9bShAI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s.gov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re.org/resource/business-plan-template-startup-business" TargetMode="External"/><Relationship Id="rId2" Type="http://schemas.openxmlformats.org/officeDocument/2006/relationships/hyperlink" Target="https://www.sba.gov/tools/business-plan/1" TargetMode="Externa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www.score.org/resource/business-plan-template-established-business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a.gov/sites/default/files/2017-07/Startup%20Costs%20Worksheet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www.score.org/resource/personal-financial-statement-template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ba.gov/funding-programs/loans/lender-match" TargetMode="Externa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"/>
          <a:stretch/>
        </p:blipFill>
        <p:spPr>
          <a:xfrm>
            <a:off x="55418" y="214746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1489363" y="2213282"/>
            <a:ext cx="6310745" cy="156966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Module</a:t>
            </a:r>
            <a:r>
              <a:rPr lang="en-US" sz="2800" dirty="0"/>
              <a:t> </a:t>
            </a:r>
            <a:r>
              <a:rPr lang="en-US" sz="2800" b="1" dirty="0"/>
              <a:t>2</a:t>
            </a:r>
            <a:br>
              <a:rPr lang="en-US" dirty="0"/>
            </a:br>
            <a:r>
              <a:rPr lang="en-US" sz="4000" b="1" dirty="0"/>
              <a:t>Business Planning Basics </a:t>
            </a:r>
            <a:endParaRPr lang="en-US" sz="3600" b="1" dirty="0"/>
          </a:p>
          <a:p>
            <a:pPr algn="ctr"/>
            <a:r>
              <a:rPr lang="en-US" sz="2800" dirty="0"/>
              <a:t>Amy Shapiro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941" y="5662437"/>
            <a:ext cx="5590517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482600"/>
            <a:ext cx="8013700" cy="815702"/>
          </a:xfrm>
        </p:spPr>
        <p:txBody>
          <a:bodyPr>
            <a:normAutofit/>
          </a:bodyPr>
          <a:lstStyle/>
          <a:p>
            <a:r>
              <a:rPr lang="en-US" sz="3200" b="1" dirty="0"/>
              <a:t>Supporting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28503"/>
            <a:ext cx="7886700" cy="454369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Resumes of key people</a:t>
            </a:r>
          </a:p>
          <a:p>
            <a:r>
              <a:rPr lang="en-US" dirty="0"/>
              <a:t>Personal Financial Statements </a:t>
            </a:r>
          </a:p>
          <a:p>
            <a:r>
              <a:rPr lang="en-US" dirty="0"/>
              <a:t>Photographs and pricing of product, equipment</a:t>
            </a:r>
          </a:p>
          <a:p>
            <a:r>
              <a:rPr lang="en-US" dirty="0"/>
              <a:t>Samples of marketing materials, menu, signage</a:t>
            </a:r>
          </a:p>
          <a:p>
            <a:r>
              <a:rPr lang="en-US" dirty="0"/>
              <a:t>Market survey results</a:t>
            </a:r>
          </a:p>
          <a:p>
            <a:pPr lvl="0"/>
            <a:r>
              <a:rPr lang="en-US" dirty="0"/>
              <a:t>Business certificate</a:t>
            </a:r>
          </a:p>
          <a:p>
            <a:pPr lvl="0"/>
            <a:r>
              <a:rPr lang="en-US" dirty="0"/>
              <a:t>Corporate legal papers </a:t>
            </a:r>
          </a:p>
          <a:p>
            <a:pPr lvl="0"/>
            <a:r>
              <a:rPr lang="en-US" dirty="0"/>
              <a:t>Insurance </a:t>
            </a:r>
          </a:p>
          <a:p>
            <a:pPr lvl="0"/>
            <a:r>
              <a:rPr lang="en-US" dirty="0"/>
              <a:t>Lease contract or letter of intend to lease from landlord. If financing will need lease before loan closing.</a:t>
            </a:r>
          </a:p>
          <a:p>
            <a:pPr lvl="0"/>
            <a:r>
              <a:rPr lang="en-US" dirty="0"/>
              <a:t>Estimates (if apply) for build out including plumbing, electrical, and estimates for all costs associated to improving or building the commercial space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E194841-28D0-1D44-A4A7-92F82FB56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84615" y="6342063"/>
            <a:ext cx="800585" cy="320675"/>
          </a:xfrm>
        </p:spPr>
        <p:txBody>
          <a:bodyPr/>
          <a:lstStyle/>
          <a:p>
            <a:r>
              <a:rPr lang="en-US" sz="1100" dirty="0"/>
              <a:t>M2:4</a:t>
            </a:r>
          </a:p>
        </p:txBody>
      </p:sp>
    </p:spTree>
    <p:extLst>
      <p:ext uri="{BB962C8B-B14F-4D97-AF65-F5344CB8AC3E}">
        <p14:creationId xmlns:p14="http://schemas.microsoft.com/office/powerpoint/2010/main" val="54499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AC94F-8BAD-5B40-ABAD-BA1A4F2D4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635" y="190500"/>
            <a:ext cx="7970520" cy="102605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TA provider role in business planning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C23E5-B19B-B446-8060-DC2706302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07" y="1342985"/>
            <a:ext cx="7866017" cy="481866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Ask strategic questions </a:t>
            </a:r>
          </a:p>
          <a:p>
            <a:r>
              <a:rPr lang="en-US" dirty="0"/>
              <a:t>Listen and observe non verbal behavior </a:t>
            </a:r>
          </a:p>
          <a:p>
            <a:r>
              <a:rPr lang="en-US" dirty="0"/>
              <a:t>Evaluate if answers make sense (ask clarifying questions)</a:t>
            </a:r>
          </a:p>
          <a:p>
            <a:r>
              <a:rPr lang="en-US" dirty="0"/>
              <a:t>Determine if there is enough back up information</a:t>
            </a:r>
          </a:p>
          <a:p>
            <a:r>
              <a:rPr lang="en-US" dirty="0"/>
              <a:t>Identify gaps in strategy</a:t>
            </a:r>
          </a:p>
          <a:p>
            <a:r>
              <a:rPr lang="en-US" dirty="0"/>
              <a:t>Sharing information </a:t>
            </a:r>
          </a:p>
          <a:p>
            <a:r>
              <a:rPr lang="en-US" dirty="0"/>
              <a:t>Collecting data </a:t>
            </a:r>
          </a:p>
          <a:p>
            <a:r>
              <a:rPr lang="en-US" dirty="0"/>
              <a:t>Organizing information </a:t>
            </a:r>
          </a:p>
          <a:p>
            <a:pPr lvl="0"/>
            <a:r>
              <a:rPr lang="en-US" dirty="0"/>
              <a:t>Write or improve the business plan with business client collaboration</a:t>
            </a:r>
          </a:p>
          <a:p>
            <a:pPr lvl="0"/>
            <a:r>
              <a:rPr lang="en-US" dirty="0"/>
              <a:t>Use business plan for the purpose of obtaining financing or as a strategy for the business to grow.</a:t>
            </a:r>
          </a:p>
          <a:p>
            <a:pPr lvl="0"/>
            <a:r>
              <a:rPr lang="en-US" dirty="0"/>
              <a:t>Identify the client’s problem and solution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FBA71C0-E9E2-334F-BAEA-7AD62DB4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04939" y="6288084"/>
            <a:ext cx="660885" cy="320675"/>
          </a:xfrm>
        </p:spPr>
        <p:txBody>
          <a:bodyPr/>
          <a:lstStyle/>
          <a:p>
            <a:r>
              <a:rPr lang="en-US" sz="1100" dirty="0"/>
              <a:t>M2:5</a:t>
            </a:r>
          </a:p>
        </p:txBody>
      </p:sp>
    </p:spTree>
    <p:extLst>
      <p:ext uri="{BB962C8B-B14F-4D97-AF65-F5344CB8AC3E}">
        <p14:creationId xmlns:p14="http://schemas.microsoft.com/office/powerpoint/2010/main" val="390381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1A5EB-240D-094D-BDEB-2E03900E0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Case Study: </a:t>
            </a:r>
            <a:r>
              <a:rPr lang="en-US" sz="3200" b="1" dirty="0" err="1"/>
              <a:t>Rosab</a:t>
            </a:r>
            <a:r>
              <a:rPr lang="en-US" sz="3200" b="1" dirty="0"/>
              <a:t> Academy LLC</a:t>
            </a:r>
            <a:br>
              <a:rPr lang="en-US" sz="3200" b="1" dirty="0"/>
            </a:br>
            <a:r>
              <a:rPr lang="en-US" sz="3200" b="1" dirty="0"/>
              <a:t>Math &amp; Reading Center in Wakefield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09194-661C-4440-B8FB-E029DF74D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Business Owner: </a:t>
            </a:r>
            <a:r>
              <a:rPr lang="en-US" dirty="0" err="1"/>
              <a:t>Latha</a:t>
            </a:r>
            <a:r>
              <a:rPr lang="en-US" dirty="0"/>
              <a:t> </a:t>
            </a:r>
            <a:r>
              <a:rPr lang="en-US" dirty="0" err="1"/>
              <a:t>Uthayakumar</a:t>
            </a:r>
            <a:r>
              <a:rPr lang="en-US" dirty="0"/>
              <a:t>, Instructor/Center Director</a:t>
            </a:r>
          </a:p>
          <a:p>
            <a:r>
              <a:rPr lang="en-US" dirty="0"/>
              <a:t>Location: 382 Main Street, Wakefield, MA 01880</a:t>
            </a:r>
          </a:p>
          <a:p>
            <a:r>
              <a:rPr lang="en-US" dirty="0"/>
              <a:t> Facebook: </a:t>
            </a:r>
            <a:r>
              <a:rPr lang="en-US" dirty="0" err="1"/>
              <a:t>KumonMathReadingCenterWakefield</a:t>
            </a:r>
            <a:r>
              <a:rPr lang="en-US" dirty="0"/>
              <a:t> </a:t>
            </a:r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wakefield_ma@ikumon.com</a:t>
            </a:r>
            <a:r>
              <a:rPr lang="en-US" dirty="0"/>
              <a:t> </a:t>
            </a:r>
          </a:p>
          <a:p>
            <a:r>
              <a:rPr lang="en-US" dirty="0"/>
              <a:t>Phone: 781-245-6284</a:t>
            </a:r>
          </a:p>
          <a:p>
            <a:r>
              <a:rPr lang="en-US" dirty="0"/>
              <a:t>Discovery of Business 					</a:t>
            </a:r>
          </a:p>
          <a:p>
            <a:r>
              <a:rPr lang="en-US" dirty="0"/>
              <a:t>Business Plan Preparation for Financing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84621A-90CE-5E49-A2B9-C0A643D07760}"/>
              </a:ext>
            </a:extLst>
          </p:cNvPr>
          <p:cNvSpPr txBox="1"/>
          <p:nvPr/>
        </p:nvSpPr>
        <p:spPr>
          <a:xfrm>
            <a:off x="7671978" y="6400800"/>
            <a:ext cx="10275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M2:6</a:t>
            </a:r>
          </a:p>
        </p:txBody>
      </p:sp>
    </p:spTree>
    <p:extLst>
      <p:ext uri="{BB962C8B-B14F-4D97-AF65-F5344CB8AC3E}">
        <p14:creationId xmlns:p14="http://schemas.microsoft.com/office/powerpoint/2010/main" val="219835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5600" y="76200"/>
            <a:ext cx="8382000" cy="770467"/>
          </a:xfrm>
        </p:spPr>
        <p:txBody>
          <a:bodyPr>
            <a:noAutofit/>
          </a:bodyPr>
          <a:lstStyle/>
          <a:p>
            <a:r>
              <a:rPr lang="en-US" sz="3200" b="1" dirty="0"/>
              <a:t>Assessing Personal Financial Needs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989667"/>
          <a:ext cx="7620000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4000" y="939800"/>
            <a:ext cx="878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How personal expenses impact business strategies and gives TA provider insight to realistic needs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DEF99-7C3B-3846-BDF3-93E5B40A3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31099" y="6460067"/>
            <a:ext cx="673585" cy="320675"/>
          </a:xfrm>
        </p:spPr>
        <p:txBody>
          <a:bodyPr/>
          <a:lstStyle/>
          <a:p>
            <a:r>
              <a:rPr lang="en-US" sz="1100" dirty="0"/>
              <a:t>M2:7</a:t>
            </a:r>
          </a:p>
        </p:txBody>
      </p:sp>
    </p:spTree>
    <p:extLst>
      <p:ext uri="{BB962C8B-B14F-4D97-AF65-F5344CB8AC3E}">
        <p14:creationId xmlns:p14="http://schemas.microsoft.com/office/powerpoint/2010/main" val="402874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003730"/>
              </p:ext>
            </p:extLst>
          </p:nvPr>
        </p:nvGraphicFramePr>
        <p:xfrm>
          <a:off x="909243" y="717103"/>
          <a:ext cx="7360237" cy="5445778"/>
        </p:xfrm>
        <a:graphic>
          <a:graphicData uri="http://schemas.openxmlformats.org/drawingml/2006/table">
            <a:tbl>
              <a:tblPr/>
              <a:tblGrid>
                <a:gridCol w="141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5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5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598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4286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Lean</a:t>
                      </a:r>
                      <a:r>
                        <a:rPr lang="en-US" sz="20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 Canvas</a:t>
                      </a:r>
                      <a:endParaRPr lang="sk-SK" sz="400" b="0" i="0" u="none" strike="noStrike" dirty="0">
                        <a:solidFill>
                          <a:srgbClr val="5A5A5A"/>
                        </a:solidFill>
                        <a:effectLst/>
                        <a:latin typeface="Arial"/>
                      </a:endParaRPr>
                    </a:p>
                    <a:p>
                      <a:pPr algn="l" fontAlgn="ctr"/>
                      <a:r>
                        <a:rPr lang="sk-SK" sz="6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3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Problem</a:t>
                      </a:r>
                    </a:p>
                  </a:txBody>
                  <a:tcPr marL="6428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Solution</a:t>
                      </a:r>
                    </a:p>
                  </a:txBody>
                  <a:tcPr marL="6428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Unique Value Prop.</a:t>
                      </a:r>
                    </a:p>
                  </a:txBody>
                  <a:tcPr marL="6428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Unfair Advantage</a:t>
                      </a:r>
                    </a:p>
                  </a:txBody>
                  <a:tcPr marL="6428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Customer Segments</a:t>
                      </a:r>
                    </a:p>
                  </a:txBody>
                  <a:tcPr marL="6428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860"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Does my</a:t>
                      </a:r>
                      <a:r>
                        <a:rPr lang="sk-SK" sz="1200" b="0" i="0" u="none" strike="noStrike" baseline="0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 idea solve a problem?</a:t>
                      </a:r>
                      <a:endParaRPr lang="sk-SK" sz="1200" b="0" i="0" u="none" strike="noStrike" dirty="0">
                        <a:solidFill>
                          <a:srgbClr val="5A5A5A"/>
                        </a:solidFill>
                        <a:effectLst/>
                        <a:latin typeface="Arial"/>
                      </a:endParaRPr>
                    </a:p>
                  </a:txBody>
                  <a:tcPr marL="64289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How does the idea solve the problem?</a:t>
                      </a:r>
                    </a:p>
                  </a:txBody>
                  <a:tcPr marL="64289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What value the idea provides to consumers?</a:t>
                      </a:r>
                    </a:p>
                  </a:txBody>
                  <a:tcPr marL="64289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What does idea possess that others do not?</a:t>
                      </a:r>
                    </a:p>
                  </a:txBody>
                  <a:tcPr marL="64289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What</a:t>
                      </a:r>
                      <a:r>
                        <a:rPr lang="en-US" sz="1200" b="0" i="0" u="none" strike="noStrike" baseline="0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 is the market for this idea?</a:t>
                      </a:r>
                      <a:endParaRPr lang="en-US" sz="1200" b="0" i="0" u="none" strike="noStrike" dirty="0">
                        <a:solidFill>
                          <a:srgbClr val="5A5A5A"/>
                        </a:solidFill>
                        <a:effectLst/>
                        <a:latin typeface="Arial"/>
                      </a:endParaRPr>
                    </a:p>
                  </a:txBody>
                  <a:tcPr marL="64289" marR="0" marT="0" marB="0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86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Do people need it?</a:t>
                      </a:r>
                    </a:p>
                    <a:p>
                      <a:pPr algn="l" fontAlgn="t"/>
                      <a:endParaRPr lang="sk-SK" sz="1200" b="0" i="0" u="none" strike="noStrike" dirty="0">
                        <a:solidFill>
                          <a:srgbClr val="5A5A5A"/>
                        </a:solidFill>
                        <a:effectLst/>
                        <a:latin typeface="Arial"/>
                      </a:endParaRPr>
                    </a:p>
                  </a:txBody>
                  <a:tcPr marL="64289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 What are the key features of the solution?</a:t>
                      </a:r>
                    </a:p>
                  </a:txBody>
                  <a:tcPr marL="64289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How that value is unique &amp;</a:t>
                      </a:r>
                      <a:r>
                        <a:rPr lang="sk-SK" sz="1200" b="0" i="0" u="none" strike="noStrike" baseline="0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 different? </a:t>
                      </a:r>
                      <a:endParaRPr lang="sk-SK" sz="1200" b="0" i="0" u="none" strike="noStrike" dirty="0">
                        <a:solidFill>
                          <a:srgbClr val="5A5A5A"/>
                        </a:solidFill>
                        <a:effectLst/>
                        <a:latin typeface="Arial"/>
                      </a:endParaRPr>
                    </a:p>
                  </a:txBody>
                  <a:tcPr marL="64289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4289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How many people populate that market?</a:t>
                      </a:r>
                    </a:p>
                  </a:txBody>
                  <a:tcPr marL="64289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57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Do people want it?</a:t>
                      </a:r>
                    </a:p>
                    <a:p>
                      <a:pPr algn="l" fontAlgn="t"/>
                      <a:endParaRPr lang="sk-SK" sz="1200" b="0" i="0" u="none" strike="noStrike" dirty="0">
                        <a:solidFill>
                          <a:srgbClr val="5A5A5A"/>
                        </a:solidFill>
                        <a:effectLst/>
                        <a:latin typeface="Arial"/>
                      </a:endParaRPr>
                    </a:p>
                  </a:txBody>
                  <a:tcPr marL="64289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sk-SK" sz="1200" b="0" i="0" u="none" strike="noStrike" dirty="0">
                        <a:solidFill>
                          <a:srgbClr val="5A5A5A"/>
                        </a:solidFill>
                        <a:effectLst/>
                        <a:latin typeface="Arial"/>
                      </a:endParaRPr>
                    </a:p>
                  </a:txBody>
                  <a:tcPr marL="64289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endParaRPr lang="sk-SK" sz="1200" b="0" i="0" u="none" strike="noStrike" dirty="0">
                        <a:solidFill>
                          <a:srgbClr val="5A5A5A"/>
                        </a:solidFill>
                        <a:effectLst/>
                        <a:latin typeface="Arial"/>
                      </a:endParaRPr>
                    </a:p>
                  </a:txBody>
                  <a:tcPr marL="64289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4289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Who populates this market?</a:t>
                      </a:r>
                    </a:p>
                  </a:txBody>
                  <a:tcPr marL="64289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574"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4289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4289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endParaRPr lang="sk-SK" sz="1200" b="0" i="0" u="none" strike="noStrike" dirty="0">
                        <a:solidFill>
                          <a:srgbClr val="5A5A5A"/>
                        </a:solidFill>
                        <a:effectLst/>
                        <a:latin typeface="Arial"/>
                      </a:endParaRPr>
                    </a:p>
                  </a:txBody>
                  <a:tcPr marL="64289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4289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Which segments to target ?</a:t>
                      </a:r>
                    </a:p>
                  </a:txBody>
                  <a:tcPr marL="64289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574">
                <a:tc>
                  <a:txBody>
                    <a:bodyPr/>
                    <a:lstStyle/>
                    <a:p>
                      <a:pPr algn="l" fontAlgn="t"/>
                      <a:endParaRPr lang="sk-SK" sz="1200" b="0" i="0" u="none" strike="noStrike" dirty="0">
                        <a:solidFill>
                          <a:srgbClr val="5A5A5A"/>
                        </a:solidFill>
                        <a:effectLst/>
                        <a:latin typeface="Arial"/>
                      </a:endParaRPr>
                    </a:p>
                  </a:txBody>
                  <a:tcPr marL="64289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4289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sk-SK" sz="12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4289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4289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How</a:t>
                      </a:r>
                      <a:r>
                        <a:rPr lang="sk-SK" sz="1200" b="0" i="0" u="none" strike="noStrike" baseline="0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sk-SK" sz="12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that</a:t>
                      </a:r>
                      <a:r>
                        <a:rPr lang="sk-SK" sz="1200" b="0" i="0" u="none" strike="noStrike" baseline="0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 market is segmented?</a:t>
                      </a:r>
                      <a:endParaRPr lang="sk-SK" sz="1200" b="0" i="0" u="none" strike="noStrike" dirty="0">
                        <a:solidFill>
                          <a:srgbClr val="5A5A5A"/>
                        </a:solidFill>
                        <a:effectLst/>
                        <a:latin typeface="Arial"/>
                      </a:endParaRPr>
                    </a:p>
                  </a:txBody>
                  <a:tcPr marL="64289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5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Existing Alternatives</a:t>
                      </a:r>
                    </a:p>
                  </a:txBody>
                  <a:tcPr marL="6428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Key Metrics</a:t>
                      </a:r>
                    </a:p>
                  </a:txBody>
                  <a:tcPr marL="6428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High-Level Concept</a:t>
                      </a:r>
                    </a:p>
                  </a:txBody>
                  <a:tcPr marL="6428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Channels</a:t>
                      </a:r>
                    </a:p>
                  </a:txBody>
                  <a:tcPr marL="6428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Early Adopters</a:t>
                      </a:r>
                    </a:p>
                  </a:txBody>
                  <a:tcPr marL="6428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574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Competitors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are the Competitors?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64289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Sales</a:t>
                      </a:r>
                      <a:r>
                        <a:rPr lang="sk-SK" sz="12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sk-SK" sz="12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clicks</a:t>
                      </a:r>
                      <a:r>
                        <a:rPr lang="sk-SK" sz="12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sk-SK" sz="12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inquires</a:t>
                      </a:r>
                      <a:r>
                        <a:rPr lang="sk-SK" sz="12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, </a:t>
                      </a:r>
                    </a:p>
                  </a:txBody>
                  <a:tcPr marL="64289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sk-SK" sz="12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sk-SK" sz="1200" b="0" i="0" u="none" strike="noStrike" dirty="0" err="1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Mission</a:t>
                      </a:r>
                      <a:endParaRPr lang="sk-SK" sz="1200" b="0" i="0" u="none" strike="noStrike" dirty="0">
                        <a:solidFill>
                          <a:srgbClr val="5A5A5A"/>
                        </a:solidFill>
                        <a:effectLst/>
                        <a:latin typeface="Arial"/>
                      </a:endParaRPr>
                    </a:p>
                  </a:txBody>
                  <a:tcPr marL="64289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Social media platforms</a:t>
                      </a:r>
                    </a:p>
                  </a:txBody>
                  <a:tcPr marL="64289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b="0" i="0" u="none" strike="noStrike" dirty="0" err="1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Who</a:t>
                      </a:r>
                      <a:r>
                        <a:rPr lang="sk-SK" sz="12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 are </a:t>
                      </a:r>
                      <a:r>
                        <a:rPr lang="sk-SK" sz="1200" b="0" i="0" u="none" strike="noStrike" dirty="0" err="1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the</a:t>
                      </a:r>
                      <a:r>
                        <a:rPr lang="sk-SK" sz="12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sk-SK" sz="1200" b="0" i="0" u="none" strike="noStrike" dirty="0" err="1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first</a:t>
                      </a:r>
                      <a:r>
                        <a:rPr lang="sk-SK" sz="12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 to </a:t>
                      </a:r>
                      <a:r>
                        <a:rPr lang="sk-SK" sz="1200" b="0" i="0" u="none" strike="noStrike" dirty="0" err="1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buy</a:t>
                      </a:r>
                      <a:r>
                        <a:rPr lang="sk-SK" sz="12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?</a:t>
                      </a:r>
                    </a:p>
                  </a:txBody>
                  <a:tcPr marL="64289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574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marL="64289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sk-SK" sz="1200" b="0" i="0" u="none" strike="noStrike" baseline="0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Total attendees </a:t>
                      </a:r>
                      <a:endParaRPr lang="sk-SK" sz="1200" b="0" i="0" u="none" strike="noStrike" dirty="0">
                        <a:solidFill>
                          <a:srgbClr val="5A5A5A"/>
                        </a:solidFill>
                        <a:effectLst/>
                        <a:latin typeface="Arial"/>
                      </a:endParaRPr>
                    </a:p>
                  </a:txBody>
                  <a:tcPr marL="64289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sk-SK" sz="12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4289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Traditional advertising </a:t>
                      </a:r>
                    </a:p>
                  </a:txBody>
                  <a:tcPr marL="64289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4289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28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Cost Structure</a:t>
                      </a:r>
                    </a:p>
                  </a:txBody>
                  <a:tcPr marL="6428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Revenue Streams</a:t>
                      </a:r>
                    </a:p>
                  </a:txBody>
                  <a:tcPr marL="6428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17147">
                <a:tc gridSpan="3">
                  <a:txBody>
                    <a:bodyPr/>
                    <a:lstStyle/>
                    <a:p>
                      <a:pPr algn="l" fontAlgn="t"/>
                      <a:r>
                        <a:rPr lang="sk-SK" sz="12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 What are the most important costs?</a:t>
                      </a:r>
                      <a:r>
                        <a:rPr lang="sk-SK" sz="1200" b="0" i="0" u="none" strike="noStrike" baseline="0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  <a:p>
                      <a:pPr marL="0" marR="0" lvl="0" indent="0" algn="l" defTabSz="91448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i="0" u="none" strike="noStrike" baseline="0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 ( Labor, Space, </a:t>
                      </a:r>
                      <a:r>
                        <a:rPr lang="sk-SK" sz="1200" b="0" i="0" u="none" strike="noStrike" baseline="0" dirty="0" err="1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Legal</a:t>
                      </a:r>
                      <a:r>
                        <a:rPr lang="sk-SK" sz="1200" b="0" i="0" u="none" strike="noStrike" baseline="0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, Insurance, COGS )</a:t>
                      </a:r>
                      <a:r>
                        <a:rPr lang="sk-SK" sz="12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  <a:p>
                      <a:pPr marL="0" marR="0" lvl="0" indent="0" algn="l" defTabSz="91448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i="0" u="none" strike="noStrike" dirty="0" err="1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Which</a:t>
                      </a:r>
                      <a:r>
                        <a:rPr lang="sk-SK" sz="1200" b="0" i="0" u="none" strike="noStrike" baseline="0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sk-SK" sz="1200" b="0" i="0" u="none" strike="noStrike" baseline="0" dirty="0" err="1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key</a:t>
                      </a:r>
                      <a:r>
                        <a:rPr lang="sk-SK" sz="1200" b="0" i="0" u="none" strike="noStrike" baseline="0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sk-SK" sz="1200" b="0" i="0" u="none" strike="noStrike" baseline="0" dirty="0" err="1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resources</a:t>
                      </a:r>
                      <a:r>
                        <a:rPr lang="sk-SK" sz="1200" b="0" i="0" u="none" strike="noStrike" baseline="0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 are most </a:t>
                      </a:r>
                      <a:r>
                        <a:rPr lang="sk-SK" sz="1200" b="0" i="0" u="none" strike="noStrike" baseline="0" dirty="0" err="1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expensive</a:t>
                      </a:r>
                      <a:r>
                        <a:rPr lang="sk-SK" sz="1200" b="0" i="0" u="none" strike="noStrike" baseline="0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? </a:t>
                      </a:r>
                      <a:endParaRPr lang="sk-SK" sz="1200" b="0" i="0" u="none" strike="noStrike" dirty="0">
                        <a:solidFill>
                          <a:srgbClr val="5A5A5A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endParaRPr lang="sk-SK" sz="1200" b="0" i="0" u="none" strike="noStrike" dirty="0">
                        <a:solidFill>
                          <a:srgbClr val="5A5A5A"/>
                        </a:solidFill>
                        <a:effectLst/>
                        <a:latin typeface="Arial"/>
                      </a:endParaRPr>
                    </a:p>
                  </a:txBody>
                  <a:tcPr marL="64289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8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   </a:t>
                      </a:r>
                      <a:r>
                        <a:rPr lang="sk-SK" sz="1200" b="0" i="0" u="none" strike="noStrike" dirty="0" err="1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What</a:t>
                      </a:r>
                      <a:r>
                        <a:rPr lang="sk-SK" sz="1200" b="0" i="0" u="none" strike="noStrike" baseline="0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 value are customers willing to </a:t>
                      </a:r>
                      <a:r>
                        <a:rPr lang="sk-SK" sz="1200" b="0" i="0" u="none" strike="noStrike" baseline="0" dirty="0" err="1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pay</a:t>
                      </a:r>
                      <a:r>
                        <a:rPr lang="sk-SK" sz="1200" b="0" i="0" u="none" strike="noStrike" baseline="0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?</a:t>
                      </a:r>
                      <a:r>
                        <a:rPr lang="sk-SK" sz="12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  <a:p>
                      <a:pPr marL="0" marR="0" lvl="0" indent="0" algn="l" defTabSz="91448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   </a:t>
                      </a:r>
                      <a:r>
                        <a:rPr lang="sk-SK" sz="1200" b="0" i="0" u="none" strike="noStrike" dirty="0" err="1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What</a:t>
                      </a:r>
                      <a:r>
                        <a:rPr lang="sk-SK" sz="1200" b="0" i="0" u="none" strike="noStrike" baseline="0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 do </a:t>
                      </a:r>
                      <a:r>
                        <a:rPr lang="sk-SK" sz="1200" b="0" i="0" u="none" strike="noStrike" baseline="0" dirty="0" err="1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they</a:t>
                      </a:r>
                      <a:r>
                        <a:rPr lang="sk-SK" sz="1200" b="0" i="0" u="none" strike="noStrike" baseline="0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sk-SK" sz="1200" b="0" i="0" u="none" strike="noStrike" baseline="0" dirty="0" err="1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currently</a:t>
                      </a:r>
                      <a:r>
                        <a:rPr lang="sk-SK" sz="1200" b="0" i="0" u="none" strike="noStrike" baseline="0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sk-SK" sz="1200" b="0" i="0" u="none" strike="noStrike" baseline="0" dirty="0" err="1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pay</a:t>
                      </a:r>
                      <a:r>
                        <a:rPr lang="sk-SK" sz="1200" b="0" i="0" u="none" strike="noStrike" baseline="0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?  </a:t>
                      </a:r>
                    </a:p>
                    <a:p>
                      <a:pPr marL="0" marR="0" lvl="0" indent="0" algn="l" defTabSz="91448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i="0" u="none" strike="noStrike" baseline="0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   (</a:t>
                      </a:r>
                      <a:r>
                        <a:rPr lang="sk-SK" sz="1200" b="0" i="0" u="none" strike="noStrike" baseline="0" dirty="0" err="1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Sales,Commissions</a:t>
                      </a:r>
                      <a:r>
                        <a:rPr lang="sk-SK" sz="1200" b="0" i="0" u="none" strike="noStrike" baseline="0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sk-SK" sz="1200" b="0" i="0" u="none" strike="noStrike" baseline="0" dirty="0" err="1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Hourly</a:t>
                      </a:r>
                      <a:r>
                        <a:rPr lang="sk-SK" sz="1200" b="0" i="0" u="none" strike="noStrike" baseline="0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sk-SK" sz="1200" b="0" i="0" u="none" strike="noStrike" baseline="0" dirty="0" err="1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billing</a:t>
                      </a:r>
                      <a:r>
                        <a:rPr lang="sk-SK" sz="1200" b="0" i="0" u="none" strike="noStrike" baseline="0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)  </a:t>
                      </a:r>
                      <a:endParaRPr lang="sk-SK" sz="1200" b="0" i="0" u="none" strike="noStrike" dirty="0">
                        <a:solidFill>
                          <a:srgbClr val="5A5A5A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endParaRPr lang="sk-SK" sz="1200" b="0" i="0" u="none" strike="noStrike" dirty="0">
                        <a:solidFill>
                          <a:srgbClr val="5A5A5A"/>
                        </a:solidFill>
                        <a:effectLst/>
                        <a:latin typeface="Arial"/>
                      </a:endParaRPr>
                    </a:p>
                  </a:txBody>
                  <a:tcPr marL="64289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8338">
                <a:tc gridSpan="3">
                  <a:txBody>
                    <a:bodyPr/>
                    <a:lstStyle/>
                    <a:p>
                      <a:pPr algn="l" fontAlgn="t"/>
                      <a:endParaRPr lang="sk-SK" sz="1200" b="0" i="0" u="none" strike="noStrike" dirty="0">
                        <a:solidFill>
                          <a:srgbClr val="5A5A5A"/>
                        </a:solidFill>
                        <a:effectLst/>
                        <a:latin typeface="Arial"/>
                      </a:endParaRPr>
                    </a:p>
                  </a:txBody>
                  <a:tcPr marL="64289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/>
                      <a:endParaRPr lang="sk-SK" sz="1200" b="0" i="0" u="none" strike="noStrike" dirty="0">
                        <a:solidFill>
                          <a:srgbClr val="5A5A5A"/>
                        </a:solidFill>
                        <a:effectLst/>
                        <a:latin typeface="Arial"/>
                      </a:endParaRPr>
                    </a:p>
                  </a:txBody>
                  <a:tcPr marL="64289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6B03DA9-B85C-9342-A3E5-C40912212812}"/>
              </a:ext>
            </a:extLst>
          </p:cNvPr>
          <p:cNvSpPr txBox="1"/>
          <p:nvPr/>
        </p:nvSpPr>
        <p:spPr>
          <a:xfrm>
            <a:off x="324091" y="47467"/>
            <a:ext cx="8530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Leading Questions To Develop Ideas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2927529-EACD-2844-A566-B50E8E863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83196" y="6272484"/>
            <a:ext cx="838684" cy="320675"/>
          </a:xfrm>
        </p:spPr>
        <p:txBody>
          <a:bodyPr/>
          <a:lstStyle/>
          <a:p>
            <a:r>
              <a:rPr lang="en-US" sz="1100" dirty="0"/>
              <a:t>M2:8</a:t>
            </a:r>
          </a:p>
        </p:txBody>
      </p:sp>
    </p:spTree>
    <p:extLst>
      <p:ext uri="{BB962C8B-B14F-4D97-AF65-F5344CB8AC3E}">
        <p14:creationId xmlns:p14="http://schemas.microsoft.com/office/powerpoint/2010/main" val="60496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26" y="1101437"/>
            <a:ext cx="5344886" cy="561109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Licenses </a:t>
            </a:r>
            <a:br>
              <a:rPr lang="en-US" sz="2400" dirty="0"/>
            </a:br>
            <a:r>
              <a:rPr lang="en-US" sz="2400" dirty="0"/>
              <a:t>    Federal, State, Municipal </a:t>
            </a:r>
            <a:br>
              <a:rPr lang="en-US" sz="2400" dirty="0"/>
            </a:br>
            <a:r>
              <a:rPr lang="en-US" sz="2400" dirty="0"/>
              <a:t>    Division of Professional      </a:t>
            </a:r>
            <a:br>
              <a:rPr lang="en-US" sz="2400" dirty="0"/>
            </a:br>
            <a:r>
              <a:rPr lang="en-US" sz="2400" dirty="0"/>
              <a:t>    Licensure</a:t>
            </a:r>
            <a:br>
              <a:rPr lang="en-US" sz="2400" dirty="0"/>
            </a:br>
            <a:r>
              <a:rPr lang="en-US" sz="2400" dirty="0"/>
              <a:t>    Business License</a:t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sz="1600" dirty="0"/>
              <a:t>Register with city/town to receive a business certificate    </a:t>
            </a:r>
            <a:br>
              <a:rPr lang="en-US" sz="1600" dirty="0"/>
            </a:br>
            <a:r>
              <a:rPr lang="en-US" sz="1600" dirty="0"/>
              <a:t>      (will need to be used to open business bank account)</a:t>
            </a:r>
            <a:br>
              <a:rPr lang="en-US" sz="1600" dirty="0"/>
            </a:br>
            <a:br>
              <a:rPr lang="en-US" sz="1600" dirty="0"/>
            </a:br>
            <a:r>
              <a:rPr lang="en-US" sz="2400" dirty="0"/>
              <a:t>State &amp; Federal Certifications </a:t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sz="1600" dirty="0"/>
              <a:t>Tax ID Numbers or EIN Numbers </a:t>
            </a:r>
            <a:br>
              <a:rPr lang="en-US" sz="1600" dirty="0"/>
            </a:br>
            <a:r>
              <a:rPr lang="en-US" sz="1600" dirty="0"/>
              <a:t>	IRS Form SS-4 (</a:t>
            </a:r>
            <a:r>
              <a:rPr lang="en-US" sz="1600" dirty="0" err="1"/>
              <a:t>www.irs.gov</a:t>
            </a:r>
            <a:r>
              <a:rPr lang="en-US" sz="1600" dirty="0"/>
              <a:t>)</a:t>
            </a:r>
            <a:br>
              <a:rPr lang="en-US" sz="1600" dirty="0"/>
            </a:br>
            <a:r>
              <a:rPr lang="en-US" sz="1600" dirty="0"/>
              <a:t>	MA Tax Connect (</a:t>
            </a:r>
            <a:r>
              <a:rPr lang="en-US" sz="1600" dirty="0" err="1"/>
              <a:t>www.dor.state.ma.us</a:t>
            </a:r>
            <a:r>
              <a:rPr lang="en-US" sz="1600" dirty="0"/>
              <a:t>)</a:t>
            </a:r>
            <a:br>
              <a:rPr lang="en-US" sz="1600" dirty="0"/>
            </a:br>
            <a:r>
              <a:rPr lang="en-US" sz="1600" dirty="0"/>
              <a:t>	Social Security Number</a:t>
            </a:r>
            <a:br>
              <a:rPr lang="en-US" sz="2400" dirty="0"/>
            </a:br>
            <a:r>
              <a:rPr lang="en-US" sz="2400" dirty="0"/>
              <a:t>Permitting</a:t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sz="1800" dirty="0"/>
              <a:t>Occupancy</a:t>
            </a:r>
            <a:br>
              <a:rPr lang="en-US" sz="1800" dirty="0"/>
            </a:br>
            <a:r>
              <a:rPr lang="en-US" sz="1800" dirty="0"/>
              <a:t>      Board of Health </a:t>
            </a:r>
            <a:br>
              <a:rPr lang="en-US" sz="1800" dirty="0"/>
            </a:br>
            <a:r>
              <a:rPr lang="en-US" sz="1800" dirty="0"/>
              <a:t>      Transportation </a:t>
            </a:r>
            <a:br>
              <a:rPr lang="en-US" sz="1800" dirty="0"/>
            </a:br>
            <a:r>
              <a:rPr lang="en-US" sz="1800" dirty="0"/>
              <a:t>      Contracting </a:t>
            </a:r>
            <a:br>
              <a:rPr lang="en-US" sz="1800" dirty="0"/>
            </a:br>
            <a:r>
              <a:rPr lang="en-US" sz="1800" dirty="0"/>
              <a:t>      Childcare (</a:t>
            </a:r>
            <a:r>
              <a:rPr lang="en-US" sz="1800" dirty="0" err="1"/>
              <a:t>www.qualitychildcare.org</a:t>
            </a:r>
            <a:r>
              <a:rPr lang="en-US" sz="1800" dirty="0"/>
              <a:t>)</a:t>
            </a:r>
            <a:br>
              <a:rPr lang="en-US" sz="2800" dirty="0"/>
            </a:br>
            <a:r>
              <a:rPr lang="en-US" sz="2400" dirty="0"/>
              <a:t>Secretary of State </a:t>
            </a:r>
            <a:br>
              <a:rPr lang="en-US" sz="2800" dirty="0"/>
            </a:br>
            <a:r>
              <a:rPr lang="en-US" sz="2800" dirty="0"/>
              <a:t>    </a:t>
            </a:r>
            <a:r>
              <a:rPr lang="en-US" sz="1800" dirty="0"/>
              <a:t>Check if business name is already in use. 	</a:t>
            </a:r>
            <a:r>
              <a:rPr lang="en-US" sz="1800" dirty="0" err="1"/>
              <a:t>www.sec.state.ma.us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8011" y="250374"/>
            <a:ext cx="5449389" cy="761008"/>
          </a:xfrm>
        </p:spPr>
        <p:txBody>
          <a:bodyPr>
            <a:normAutofit/>
          </a:bodyPr>
          <a:lstStyle/>
          <a:p>
            <a:r>
              <a:rPr lang="en-US" sz="3200" b="1" dirty="0"/>
              <a:t>Requirements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0D9D36-9345-9542-9098-B237A8BA2CA6}"/>
              </a:ext>
            </a:extLst>
          </p:cNvPr>
          <p:cNvSpPr txBox="1"/>
          <p:nvPr/>
        </p:nvSpPr>
        <p:spPr>
          <a:xfrm>
            <a:off x="8037606" y="6858000"/>
            <a:ext cx="9054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M2:9</a:t>
            </a:r>
          </a:p>
        </p:txBody>
      </p:sp>
    </p:spTree>
    <p:extLst>
      <p:ext uri="{BB962C8B-B14F-4D97-AF65-F5344CB8AC3E}">
        <p14:creationId xmlns:p14="http://schemas.microsoft.com/office/powerpoint/2010/main" val="22696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3102" y="-472440"/>
            <a:ext cx="7620000" cy="1397000"/>
          </a:xfrm>
        </p:spPr>
        <p:txBody>
          <a:bodyPr>
            <a:normAutofit/>
          </a:bodyPr>
          <a:lstStyle/>
          <a:p>
            <a:r>
              <a:rPr lang="en-US" sz="3200" b="1" dirty="0"/>
              <a:t>The Experiment – Test Idea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9303" y="1245326"/>
            <a:ext cx="8048897" cy="4926874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Test the solution</a:t>
            </a:r>
          </a:p>
          <a:p>
            <a:r>
              <a:rPr lang="en-US" sz="2600" dirty="0"/>
              <a:t>Do people care</a:t>
            </a:r>
          </a:p>
          <a:p>
            <a:r>
              <a:rPr lang="en-US" sz="2600" dirty="0"/>
              <a:t>Industry Overview: Ibis &amp; Mintel report</a:t>
            </a:r>
          </a:p>
          <a:p>
            <a:r>
              <a:rPr lang="en-US" sz="2600" dirty="0"/>
              <a:t>Research: Boston Public Library – A-Z electronic database</a:t>
            </a:r>
          </a:p>
          <a:p>
            <a:r>
              <a:rPr lang="en-US" sz="2600" dirty="0"/>
              <a:t>Survey </a:t>
            </a:r>
          </a:p>
          <a:p>
            <a:r>
              <a:rPr lang="en-US" sz="2600" dirty="0"/>
              <a:t>Focus groups </a:t>
            </a:r>
          </a:p>
          <a:p>
            <a:r>
              <a:rPr lang="en-US" sz="2600" dirty="0"/>
              <a:t>Pivot or proceed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The importance of guiding clients towards gathering information outside of their intuition and knowledge.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79D14BA-BB01-8742-8C86-5E0369EFB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22659" y="6332628"/>
            <a:ext cx="660885" cy="320675"/>
          </a:xfrm>
        </p:spPr>
        <p:txBody>
          <a:bodyPr/>
          <a:lstStyle/>
          <a:p>
            <a:r>
              <a:rPr lang="en-US" sz="1100" dirty="0"/>
              <a:t>M2:10</a:t>
            </a:r>
          </a:p>
        </p:txBody>
      </p:sp>
    </p:spTree>
    <p:extLst>
      <p:ext uri="{BB962C8B-B14F-4D97-AF65-F5344CB8AC3E}">
        <p14:creationId xmlns:p14="http://schemas.microsoft.com/office/powerpoint/2010/main" val="387501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760" y="76200"/>
            <a:ext cx="8092440" cy="977537"/>
          </a:xfrm>
        </p:spPr>
        <p:txBody>
          <a:bodyPr>
            <a:normAutofit/>
          </a:bodyPr>
          <a:lstStyle/>
          <a:p>
            <a:r>
              <a:rPr lang="en-US" sz="3200" b="1" dirty="0"/>
              <a:t>Mission Statement </a:t>
            </a:r>
          </a:p>
        </p:txBody>
      </p:sp>
      <p:sp>
        <p:nvSpPr>
          <p:cNvPr id="4" name="Rectangle 3"/>
          <p:cNvSpPr/>
          <p:nvPr/>
        </p:nvSpPr>
        <p:spPr>
          <a:xfrm>
            <a:off x="365760" y="1191457"/>
            <a:ext cx="8447314" cy="5094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lnSpc>
                <a:spcPct val="90000"/>
              </a:lnSpc>
              <a:buClr>
                <a:schemeClr val="accent3"/>
              </a:buClr>
              <a:defRPr/>
            </a:pPr>
            <a:endParaRPr lang="en-US" sz="1050" dirty="0"/>
          </a:p>
          <a:p>
            <a:pPr marL="457200" indent="-457200">
              <a:buClr>
                <a:schemeClr val="accent3"/>
              </a:buClr>
              <a:buFont typeface="Arial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</a:rPr>
              <a:t>Mission Statement that guides your work.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defRPr/>
            </a:pPr>
            <a:r>
              <a:rPr lang="en-US" sz="2400" dirty="0">
                <a:solidFill>
                  <a:srgbClr val="002060"/>
                </a:solidFill>
              </a:rPr>
              <a:t>	</a:t>
            </a:r>
          </a:p>
          <a:p>
            <a:pPr marL="457200" indent="-457200">
              <a:lnSpc>
                <a:spcPct val="90000"/>
              </a:lnSpc>
              <a:buClr>
                <a:schemeClr val="accent3"/>
              </a:buClr>
              <a:buFont typeface="Arial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</a:rPr>
              <a:t>General Description of the Business  </a:t>
            </a:r>
            <a:endParaRPr lang="en-US" sz="2800" b="1" i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Clr>
                <a:schemeClr val="accent3"/>
              </a:buClr>
              <a:defRPr/>
            </a:pPr>
            <a:r>
              <a:rPr lang="en-US" sz="2800" dirty="0"/>
              <a:t>   	</a:t>
            </a:r>
            <a:r>
              <a:rPr lang="en-US" sz="2000" dirty="0"/>
              <a:t>A few sentences describing purpose, </a:t>
            </a:r>
          </a:p>
          <a:p>
            <a:pPr>
              <a:lnSpc>
                <a:spcPct val="90000"/>
              </a:lnSpc>
              <a:buClr>
                <a:schemeClr val="accent3"/>
              </a:buClr>
              <a:defRPr/>
            </a:pPr>
            <a:r>
              <a:rPr lang="en-US" sz="2000" dirty="0"/>
              <a:t>	who you are, what you do, </a:t>
            </a:r>
          </a:p>
          <a:p>
            <a:pPr>
              <a:lnSpc>
                <a:spcPct val="90000"/>
              </a:lnSpc>
              <a:buClr>
                <a:schemeClr val="accent3"/>
              </a:buClr>
              <a:defRPr/>
            </a:pPr>
            <a:r>
              <a:rPr lang="en-US" sz="2000" dirty="0"/>
              <a:t>	what’s important, and why you do it. </a:t>
            </a:r>
          </a:p>
          <a:p>
            <a:pPr>
              <a:lnSpc>
                <a:spcPct val="90000"/>
              </a:lnSpc>
              <a:buClr>
                <a:schemeClr val="accent3"/>
              </a:buClr>
              <a:defRPr/>
            </a:pPr>
            <a:endParaRPr lang="en-US" sz="2000" dirty="0"/>
          </a:p>
          <a:p>
            <a:pPr>
              <a:lnSpc>
                <a:spcPct val="90000"/>
              </a:lnSpc>
              <a:buClr>
                <a:schemeClr val="accent3"/>
              </a:buClr>
              <a:defRPr/>
            </a:pPr>
            <a:r>
              <a:rPr lang="en-US" sz="2000" dirty="0"/>
              <a:t>   	30 second elevator pitch </a:t>
            </a:r>
          </a:p>
          <a:p>
            <a:pPr>
              <a:lnSpc>
                <a:spcPct val="90000"/>
              </a:lnSpc>
              <a:buClr>
                <a:schemeClr val="accent3"/>
              </a:buClr>
              <a:defRPr/>
            </a:pPr>
            <a:endParaRPr lang="en-US" sz="2000" dirty="0"/>
          </a:p>
          <a:p>
            <a:pPr marL="342900" indent="-342900">
              <a:lnSpc>
                <a:spcPct val="9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Focusing Tool </a:t>
            </a:r>
          </a:p>
          <a:p>
            <a:pPr>
              <a:lnSpc>
                <a:spcPct val="90000"/>
              </a:lnSpc>
              <a:buClr>
                <a:schemeClr val="accent3"/>
              </a:buClr>
              <a:defRPr/>
            </a:pPr>
            <a:r>
              <a:rPr lang="en-US" sz="2000" dirty="0">
                <a:solidFill>
                  <a:srgbClr val="FF0000"/>
                </a:solidFill>
              </a:rPr>
              <a:t> 	</a:t>
            </a:r>
          </a:p>
          <a:p>
            <a:pPr>
              <a:lnSpc>
                <a:spcPct val="90000"/>
              </a:lnSpc>
              <a:buClr>
                <a:schemeClr val="accent3"/>
              </a:buClr>
              <a:defRPr/>
            </a:pPr>
            <a:r>
              <a:rPr lang="en-US" sz="2000" dirty="0">
                <a:solidFill>
                  <a:srgbClr val="FF0000"/>
                </a:solidFill>
              </a:rPr>
              <a:t>	All decisions fall underneath mission</a:t>
            </a:r>
          </a:p>
          <a:p>
            <a:pPr>
              <a:lnSpc>
                <a:spcPct val="90000"/>
              </a:lnSpc>
              <a:buClr>
                <a:schemeClr val="accent3"/>
              </a:buClr>
              <a:defRPr/>
            </a:pPr>
            <a:r>
              <a:rPr lang="en-US" sz="2000" dirty="0">
                <a:solidFill>
                  <a:srgbClr val="FF0000"/>
                </a:solidFill>
              </a:rPr>
              <a:t>	Gives client something to say ASAP as they network</a:t>
            </a:r>
          </a:p>
          <a:p>
            <a:pPr>
              <a:lnSpc>
                <a:spcPct val="90000"/>
              </a:lnSpc>
              <a:buClr>
                <a:schemeClr val="accent3"/>
              </a:buClr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Clr>
                <a:schemeClr val="accent3"/>
              </a:buClr>
              <a:defRPr/>
            </a:pPr>
            <a:endParaRPr lang="en-US" sz="2800" dirty="0"/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defRPr/>
            </a:pPr>
            <a:endParaRPr lang="en-US" sz="20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28CA968-D79A-0A45-9F4B-8B4733B19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44915" y="6286502"/>
            <a:ext cx="813285" cy="320675"/>
          </a:xfrm>
        </p:spPr>
        <p:txBody>
          <a:bodyPr/>
          <a:lstStyle/>
          <a:p>
            <a:r>
              <a:rPr lang="en-US" sz="1100" dirty="0"/>
              <a:t>M2:11</a:t>
            </a:r>
          </a:p>
        </p:txBody>
      </p:sp>
    </p:spTree>
    <p:extLst>
      <p:ext uri="{BB962C8B-B14F-4D97-AF65-F5344CB8AC3E}">
        <p14:creationId xmlns:p14="http://schemas.microsoft.com/office/powerpoint/2010/main" val="233930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502667"/>
            <a:ext cx="6907192" cy="739976"/>
          </a:xfrm>
        </p:spPr>
        <p:txBody>
          <a:bodyPr>
            <a:normAutofit/>
          </a:bodyPr>
          <a:lstStyle/>
          <a:p>
            <a:r>
              <a:rPr lang="en-US" sz="3200" b="1" dirty="0"/>
              <a:t>Price Quality Relationship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240" y="1284790"/>
            <a:ext cx="8339559" cy="5289630"/>
          </a:xfrm>
          <a:ln>
            <a:noFill/>
          </a:ln>
        </p:spPr>
        <p:txBody>
          <a:bodyPr>
            <a:normAutofit lnSpcReduction="10000"/>
          </a:bodyPr>
          <a:lstStyle/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sz="2000" dirty="0">
                <a:solidFill>
                  <a:srgbClr val="FF0000"/>
                </a:solidFill>
              </a:rPr>
              <a:t>Identifying the choices clients have when entering a market </a:t>
            </a:r>
          </a:p>
          <a:p>
            <a:pPr lvl="1">
              <a:buNone/>
            </a:pPr>
            <a:endParaRPr lang="en-US" sz="2000" dirty="0"/>
          </a:p>
          <a:p>
            <a:pPr lvl="1">
              <a:buNone/>
            </a:pPr>
            <a:r>
              <a:rPr lang="en-US" sz="2000" b="1" dirty="0"/>
              <a:t>PRICE </a:t>
            </a:r>
            <a:r>
              <a:rPr lang="en-US" sz="2000" dirty="0"/>
              <a:t>         </a:t>
            </a:r>
          </a:p>
          <a:p>
            <a:pPr lvl="1">
              <a:buNone/>
            </a:pPr>
            <a:r>
              <a:rPr lang="en-US" sz="2000" dirty="0"/>
              <a:t>		 $$$</a:t>
            </a:r>
          </a:p>
          <a:p>
            <a:pPr lvl="1">
              <a:buNone/>
            </a:pPr>
            <a:r>
              <a:rPr lang="en-US" sz="2000" dirty="0"/>
              <a:t>		     </a:t>
            </a:r>
          </a:p>
          <a:p>
            <a:pPr lvl="1">
              <a:buNone/>
            </a:pPr>
            <a:r>
              <a:rPr lang="en-US" sz="2000" dirty="0"/>
              <a:t>	        $$       </a:t>
            </a:r>
          </a:p>
          <a:p>
            <a:pPr lvl="1">
              <a:buNone/>
            </a:pPr>
            <a:r>
              <a:rPr lang="en-US" sz="2000" dirty="0"/>
              <a:t>                </a:t>
            </a:r>
          </a:p>
          <a:p>
            <a:pPr lvl="1">
              <a:buNone/>
            </a:pPr>
            <a:r>
              <a:rPr lang="en-US" sz="2000" dirty="0"/>
              <a:t>             $       _____________________________________ </a:t>
            </a:r>
          </a:p>
          <a:p>
            <a:pPr lvl="4">
              <a:buNone/>
            </a:pPr>
            <a:r>
              <a:rPr lang="en-US" sz="2000" dirty="0"/>
              <a:t>			</a:t>
            </a:r>
            <a:r>
              <a:rPr lang="en-US" sz="1400" dirty="0"/>
              <a:t>Q      		QQ         	              QQQ      </a:t>
            </a:r>
          </a:p>
          <a:p>
            <a:pPr lvl="4">
              <a:buNone/>
            </a:pPr>
            <a:r>
              <a:rPr lang="en-US" sz="1400" dirty="0"/>
              <a:t>				</a:t>
            </a:r>
            <a:r>
              <a:rPr lang="en-US" sz="2000" b="1" dirty="0"/>
              <a:t>QUALITY</a:t>
            </a:r>
            <a:r>
              <a:rPr lang="en-US" sz="1400" dirty="0"/>
              <a:t>	</a:t>
            </a:r>
            <a:r>
              <a:rPr lang="en-US" sz="2000" dirty="0"/>
              <a:t>		</a:t>
            </a:r>
          </a:p>
          <a:p>
            <a:pPr marL="320069" lvl="1" indent="0">
              <a:buNone/>
            </a:pPr>
            <a:r>
              <a:rPr lang="en-US" sz="2000" dirty="0"/>
              <a:t>Promotional strategies</a:t>
            </a:r>
          </a:p>
          <a:p>
            <a:pPr marL="320069" lvl="1" indent="0">
              <a:buNone/>
            </a:pPr>
            <a:r>
              <a:rPr lang="en-US" sz="2000" dirty="0"/>
              <a:t>Packaging plan including business cards, flyers, advertisements, and labels.</a:t>
            </a:r>
          </a:p>
          <a:p>
            <a:endParaRPr lang="en-US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143000" y="3340100"/>
          <a:ext cx="6858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Document" r:id="rId4" imgW="6858000" imgH="177800" progId="Word.Document.12">
                  <p:embed/>
                </p:oleObj>
              </mc:Choice>
              <mc:Fallback>
                <p:oleObj name="Document" r:id="rId4" imgW="6858000" imgH="17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3340100"/>
                        <a:ext cx="68580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8FB7A5-523B-4B4E-B56A-50C596B47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37207" y="6414082"/>
            <a:ext cx="927585" cy="320675"/>
          </a:xfrm>
        </p:spPr>
        <p:txBody>
          <a:bodyPr/>
          <a:lstStyle/>
          <a:p>
            <a:r>
              <a:rPr lang="en-US" sz="1100" dirty="0"/>
              <a:t>M2:12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789B2C-4A7B-7F48-987A-E03EEC6FC9C4}"/>
              </a:ext>
            </a:extLst>
          </p:cNvPr>
          <p:cNvCxnSpPr>
            <a:cxnSpLocks/>
          </p:cNvCxnSpPr>
          <p:nvPr/>
        </p:nvCxnSpPr>
        <p:spPr>
          <a:xfrm flipV="1">
            <a:off x="2340429" y="2318657"/>
            <a:ext cx="0" cy="2075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3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661" y="104189"/>
            <a:ext cx="8023810" cy="946322"/>
          </a:xfrm>
        </p:spPr>
        <p:txBody>
          <a:bodyPr>
            <a:normAutofit/>
          </a:bodyPr>
          <a:lstStyle/>
          <a:p>
            <a:r>
              <a:rPr lang="en-US" sz="3200" b="1" dirty="0"/>
              <a:t>SWOT Analysis: Identifying strategies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978090"/>
              </p:ext>
            </p:extLst>
          </p:nvPr>
        </p:nvGraphicFramePr>
        <p:xfrm>
          <a:off x="843590" y="1636768"/>
          <a:ext cx="7321952" cy="4082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0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0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0180">
                <a:tc>
                  <a:txBody>
                    <a:bodyPr/>
                    <a:lstStyle/>
                    <a:p>
                      <a:r>
                        <a:rPr lang="en-US" dirty="0"/>
                        <a:t>Strengths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Opportunities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2343">
                <a:tc>
                  <a:txBody>
                    <a:bodyPr/>
                    <a:lstStyle/>
                    <a:p>
                      <a:r>
                        <a:rPr lang="en-US" dirty="0"/>
                        <a:t>Weaknesses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Threats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AF04F62-D956-8F49-8EBE-BFFA44167E68}"/>
              </a:ext>
            </a:extLst>
          </p:cNvPr>
          <p:cNvSpPr txBox="1"/>
          <p:nvPr/>
        </p:nvSpPr>
        <p:spPr>
          <a:xfrm>
            <a:off x="1730188" y="1270357"/>
            <a:ext cx="8126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365721-4896-5C48-87F0-38C935775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80299" y="6305548"/>
            <a:ext cx="787885" cy="320675"/>
          </a:xfrm>
        </p:spPr>
        <p:txBody>
          <a:bodyPr/>
          <a:lstStyle/>
          <a:p>
            <a:r>
              <a:rPr lang="en-US" sz="1100" dirty="0"/>
              <a:t>M2:13</a:t>
            </a:r>
          </a:p>
        </p:txBody>
      </p:sp>
    </p:spTree>
    <p:extLst>
      <p:ext uri="{BB962C8B-B14F-4D97-AF65-F5344CB8AC3E}">
        <p14:creationId xmlns:p14="http://schemas.microsoft.com/office/powerpoint/2010/main" val="305665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E9146-B304-8840-92F8-31E382B67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7565"/>
            <a:ext cx="7620000" cy="837096"/>
          </a:xfrm>
        </p:spPr>
        <p:txBody>
          <a:bodyPr>
            <a:normAutofit/>
          </a:bodyPr>
          <a:lstStyle/>
          <a:p>
            <a:r>
              <a:rPr lang="en-US" sz="3200" b="1" dirty="0"/>
              <a:t>Recap from Week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D480F-4890-0E46-B848-29BAF9DD6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1800"/>
            <a:ext cx="7855226" cy="4470400"/>
          </a:xfrm>
        </p:spPr>
        <p:txBody>
          <a:bodyPr>
            <a:normAutofit/>
          </a:bodyPr>
          <a:lstStyle/>
          <a:p>
            <a:r>
              <a:rPr lang="en-US" sz="2400" dirty="0"/>
              <a:t>Converting assumptions into numbers, measuring activities, managing time  </a:t>
            </a:r>
          </a:p>
          <a:p>
            <a:r>
              <a:rPr lang="en-US" sz="2400" dirty="0"/>
              <a:t>Evaluating client’s skill level, learning style, abilities</a:t>
            </a:r>
          </a:p>
          <a:p>
            <a:r>
              <a:rPr lang="en-US" sz="2400" dirty="0"/>
              <a:t>Understanding external factors: </a:t>
            </a:r>
          </a:p>
          <a:p>
            <a:r>
              <a:rPr lang="en-US" sz="2100" dirty="0"/>
              <a:t>Clarity on what we know, don’t know and where to refer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4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2" y="76200"/>
            <a:ext cx="8157258" cy="1127567"/>
          </a:xfrm>
        </p:spPr>
        <p:txBody>
          <a:bodyPr>
            <a:normAutofit/>
          </a:bodyPr>
          <a:lstStyle/>
          <a:p>
            <a:r>
              <a:rPr lang="en-US" sz="3200" b="1" dirty="0"/>
              <a:t>Sales and Marketing: </a:t>
            </a:r>
            <a:br>
              <a:rPr lang="en-US" sz="3200" b="1" dirty="0"/>
            </a:br>
            <a:r>
              <a:rPr lang="en-US" sz="3200" b="1" dirty="0"/>
              <a:t>Features, Benefits and Customers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937" y="1528180"/>
            <a:ext cx="7620000" cy="4470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Describe the products or services by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Features: tangible 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Benefits to the customer: intangible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Seasonality: fluctuations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Growth potential: expansion (sales/items)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Provide analysis of the market by describing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Customer’s demographics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Competitor’s strengths and weaknesses,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Market potential within the current trade area including target market size and trends.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C62A40-FB3E-8B48-8754-3392A6F01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7915" y="6322993"/>
            <a:ext cx="940285" cy="320675"/>
          </a:xfrm>
        </p:spPr>
        <p:txBody>
          <a:bodyPr/>
          <a:lstStyle/>
          <a:p>
            <a:r>
              <a:rPr lang="en-US" sz="1100" dirty="0"/>
              <a:t>M2:14</a:t>
            </a:r>
          </a:p>
        </p:txBody>
      </p:sp>
    </p:spTree>
    <p:extLst>
      <p:ext uri="{BB962C8B-B14F-4D97-AF65-F5344CB8AC3E}">
        <p14:creationId xmlns:p14="http://schemas.microsoft.com/office/powerpoint/2010/main" val="28187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615" y="127000"/>
            <a:ext cx="7620000" cy="97581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Marketing Goals, Strategies, Tactics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484" y="2406508"/>
            <a:ext cx="8006787" cy="4154631"/>
          </a:xfrm>
        </p:spPr>
        <p:txBody>
          <a:bodyPr numCol="2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Branding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Social Media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Print Media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Radio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Collaborations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Print Materials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Networking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Collaborations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Sponsorships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When not familiar with topics make a referral.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763B1C2-A754-084E-B602-2934E7368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74586" y="6240464"/>
            <a:ext cx="965685" cy="320675"/>
          </a:xfrm>
        </p:spPr>
        <p:txBody>
          <a:bodyPr/>
          <a:lstStyle/>
          <a:p>
            <a:r>
              <a:rPr lang="en-US" sz="1100" dirty="0"/>
              <a:t>M2:15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22FCFD-4C58-C141-99F9-9E2909483E53}"/>
              </a:ext>
            </a:extLst>
          </p:cNvPr>
          <p:cNvSpPr txBox="1"/>
          <p:nvPr/>
        </p:nvSpPr>
        <p:spPr>
          <a:xfrm>
            <a:off x="433484" y="1174376"/>
            <a:ext cx="758096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Clarify Goals: </a:t>
            </a:r>
            <a:r>
              <a:rPr lang="en-US" sz="2400" dirty="0">
                <a:solidFill>
                  <a:srgbClr val="FF0000"/>
                </a:solidFill>
              </a:rPr>
              <a:t>What you want to happen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Identify Strategies: </a:t>
            </a:r>
            <a:r>
              <a:rPr lang="en-US" sz="2400" dirty="0">
                <a:solidFill>
                  <a:srgbClr val="FF0000"/>
                </a:solidFill>
              </a:rPr>
              <a:t>General plan of action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Determine Tactics: </a:t>
            </a:r>
            <a:r>
              <a:rPr lang="en-US" sz="2400" dirty="0">
                <a:solidFill>
                  <a:srgbClr val="FF0000"/>
                </a:solidFill>
              </a:rPr>
              <a:t>Specific techniques and tools</a:t>
            </a:r>
          </a:p>
        </p:txBody>
      </p:sp>
    </p:spTree>
    <p:extLst>
      <p:ext uri="{BB962C8B-B14F-4D97-AF65-F5344CB8AC3E}">
        <p14:creationId xmlns:p14="http://schemas.microsoft.com/office/powerpoint/2010/main" val="89518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213" y="-363638"/>
            <a:ext cx="7620000" cy="1397000"/>
          </a:xfrm>
        </p:spPr>
        <p:txBody>
          <a:bodyPr>
            <a:normAutofit/>
          </a:bodyPr>
          <a:lstStyle/>
          <a:p>
            <a:r>
              <a:rPr lang="en-US" sz="3200" b="1" dirty="0"/>
              <a:t>Operating Controls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62" y="1365813"/>
            <a:ext cx="7983638" cy="480638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Process Mapping: A visual display the flow of a process  </a:t>
            </a:r>
          </a:p>
          <a:p>
            <a:pPr lvl="1">
              <a:lnSpc>
                <a:spcPct val="80000"/>
              </a:lnSpc>
            </a:pPr>
            <a:r>
              <a:rPr lang="en-US" dirty="0">
                <a:hlinkClick r:id="rId3"/>
              </a:rPr>
              <a:t>Lean Manufacturing Principles     https://youtu.be/wfsRAZUnonI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>
                <a:hlinkClick r:id="rId4"/>
              </a:rPr>
              <a:t>https://youtu.be/CJSZj9bShAI</a:t>
            </a:r>
            <a:r>
              <a:rPr lang="en-US" dirty="0"/>
              <a:t>. Lean process Improvement - funny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Exercise: Coffee Shop 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Exercise:  Hiring process </a:t>
            </a:r>
            <a:endParaRPr lang="en-US" dirty="0"/>
          </a:p>
          <a:p>
            <a:pPr lvl="1">
              <a:lnSpc>
                <a:spcPct val="80000"/>
              </a:lnSpc>
            </a:pPr>
            <a:endParaRPr lang="en-US" sz="2100" dirty="0"/>
          </a:p>
          <a:p>
            <a:pPr>
              <a:lnSpc>
                <a:spcPct val="80000"/>
              </a:lnSpc>
            </a:pPr>
            <a:r>
              <a:rPr lang="en-US" sz="2400" dirty="0"/>
              <a:t>Procedures: Cash Management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Daily process: tracking &amp; reporting income &amp; expenses </a:t>
            </a:r>
          </a:p>
          <a:p>
            <a:pPr marL="320069" lvl="1" indent="0">
              <a:lnSpc>
                <a:spcPct val="80000"/>
              </a:lnSpc>
              <a:buNone/>
            </a:pPr>
            <a:r>
              <a:rPr lang="en-US" sz="1600" dirty="0"/>
              <a:t>	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Internal management procedures related to: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Day to day operations 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Purchasing 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Inventory control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Customer service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Pricing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Quality control </a:t>
            </a:r>
          </a:p>
          <a:p>
            <a:pPr marL="393700" lvl="1" indent="0">
              <a:lnSpc>
                <a:spcPct val="80000"/>
              </a:lnSpc>
              <a:buNone/>
            </a:pPr>
            <a:endParaRPr lang="en-US" sz="1100" dirty="0"/>
          </a:p>
          <a:p>
            <a:pPr>
              <a:lnSpc>
                <a:spcPct val="80000"/>
              </a:lnSpc>
            </a:pPr>
            <a:r>
              <a:rPr lang="en-US" sz="2400" dirty="0"/>
              <a:t>Identifying environmental costs &amp; business impact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E065034-232F-1B4B-8831-A564B077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56820" y="6344313"/>
            <a:ext cx="876785" cy="320675"/>
          </a:xfrm>
        </p:spPr>
        <p:txBody>
          <a:bodyPr/>
          <a:lstStyle/>
          <a:p>
            <a:r>
              <a:rPr lang="en-US" sz="1100" dirty="0"/>
              <a:t>M2:16</a:t>
            </a:r>
          </a:p>
        </p:txBody>
      </p:sp>
    </p:spTree>
    <p:extLst>
      <p:ext uri="{BB962C8B-B14F-4D97-AF65-F5344CB8AC3E}">
        <p14:creationId xmlns:p14="http://schemas.microsoft.com/office/powerpoint/2010/main" val="293833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8F990-0839-AD41-B331-C0DD2487A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845180"/>
          </a:xfrm>
        </p:spPr>
        <p:txBody>
          <a:bodyPr>
            <a:normAutofit/>
          </a:bodyPr>
          <a:lstStyle/>
          <a:p>
            <a:r>
              <a:rPr lang="en-US" sz="3200" b="1" dirty="0"/>
              <a:t>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534A-3BBD-2844-AEEE-AC6346F5D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478" y="1293171"/>
            <a:ext cx="7620000" cy="4470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Insurance: </a:t>
            </a:r>
          </a:p>
          <a:p>
            <a:pPr marL="320069" lvl="1" indent="0">
              <a:lnSpc>
                <a:spcPct val="80000"/>
              </a:lnSpc>
              <a:buNone/>
            </a:pPr>
            <a:r>
              <a:rPr lang="en-US" sz="1600" dirty="0"/>
              <a:t>Mandatory: Workers Comp, Auto, </a:t>
            </a:r>
          </a:p>
          <a:p>
            <a:pPr marL="320069" lvl="1" indent="0">
              <a:lnSpc>
                <a:spcPct val="80000"/>
              </a:lnSpc>
              <a:buNone/>
            </a:pPr>
            <a:r>
              <a:rPr lang="en-US" sz="1600" dirty="0"/>
              <a:t>	Health (options 10+employees), </a:t>
            </a:r>
          </a:p>
          <a:p>
            <a:pPr marL="320069" lvl="1" indent="0">
              <a:lnSpc>
                <a:spcPct val="80000"/>
              </a:lnSpc>
              <a:buNone/>
            </a:pPr>
            <a:r>
              <a:rPr lang="en-US" sz="1600" dirty="0"/>
              <a:t>Essential: Liability, Fire, Product Liability </a:t>
            </a:r>
          </a:p>
          <a:p>
            <a:pPr marL="320069" lvl="1" indent="0">
              <a:lnSpc>
                <a:spcPct val="80000"/>
              </a:lnSpc>
              <a:buNone/>
            </a:pPr>
            <a:r>
              <a:rPr lang="en-US" sz="1600" dirty="0"/>
              <a:t>Desirable: Health, Crime, Business Interruption, Key Person, Bonding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Protect Ideas: Patents, Trademarks, Copyrights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Taxes: </a:t>
            </a:r>
            <a:r>
              <a:rPr lang="en-US" sz="2400" dirty="0">
                <a:hlinkClick r:id="rId3"/>
              </a:rPr>
              <a:t>www.irs.gov</a:t>
            </a:r>
            <a:r>
              <a:rPr lang="en-US" sz="2400" dirty="0"/>
              <a:t> &amp; </a:t>
            </a:r>
            <a:r>
              <a:rPr lang="en-US" sz="2400" dirty="0" err="1"/>
              <a:t>www.dor.state.ma.us</a:t>
            </a:r>
            <a:endParaRPr lang="en-US" sz="2400" dirty="0"/>
          </a:p>
          <a:p>
            <a:pPr marL="320069" lvl="1" indent="0">
              <a:lnSpc>
                <a:spcPct val="80000"/>
              </a:lnSpc>
              <a:buNone/>
            </a:pPr>
            <a:r>
              <a:rPr lang="en-US" sz="1600" dirty="0"/>
              <a:t>Self Employment Tax                  Sales &amp; Use Tax (Meals Tax </a:t>
            </a:r>
          </a:p>
          <a:p>
            <a:pPr marL="320069" lvl="1" indent="0">
              <a:lnSpc>
                <a:spcPct val="80000"/>
              </a:lnSpc>
              <a:buNone/>
            </a:pPr>
            <a:r>
              <a:rPr lang="en-US" sz="1600" dirty="0"/>
              <a:t>Federal Income Tax.                  State Income Tax</a:t>
            </a:r>
          </a:p>
          <a:p>
            <a:pPr marL="320069" lvl="1" indent="0">
              <a:lnSpc>
                <a:spcPct val="80000"/>
              </a:lnSpc>
              <a:buNone/>
            </a:pPr>
            <a:r>
              <a:rPr lang="en-US" sz="1600" dirty="0"/>
              <a:t>Federal Withholding(FICA)        Federal Unemployment (FUTA)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994FA-1686-804E-838C-0CD3AE8E7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92999" y="6299202"/>
            <a:ext cx="1092685" cy="320675"/>
          </a:xfrm>
        </p:spPr>
        <p:txBody>
          <a:bodyPr/>
          <a:lstStyle/>
          <a:p>
            <a:r>
              <a:rPr lang="en-US" sz="1100" dirty="0"/>
              <a:t>M2:17</a:t>
            </a:r>
          </a:p>
        </p:txBody>
      </p:sp>
    </p:spTree>
    <p:extLst>
      <p:ext uri="{BB962C8B-B14F-4D97-AF65-F5344CB8AC3E}">
        <p14:creationId xmlns:p14="http://schemas.microsoft.com/office/powerpoint/2010/main" val="295478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00E52-4750-BE44-B84E-999E91D0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733498"/>
          </a:xfrm>
        </p:spPr>
        <p:txBody>
          <a:bodyPr>
            <a:normAutofit/>
          </a:bodyPr>
          <a:lstStyle/>
          <a:p>
            <a:r>
              <a:rPr lang="en-US" sz="3200" b="1" dirty="0"/>
              <a:t>Credit Score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C042E-3961-5049-8C0F-C9FE0762D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2321"/>
            <a:ext cx="7620000" cy="522987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“Good Credit Score 650+ “</a:t>
            </a:r>
          </a:p>
          <a:p>
            <a:pPr marL="50"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Manage revolving accounts </a:t>
            </a:r>
          </a:p>
          <a:p>
            <a:pPr marL="50"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Make payments on time</a:t>
            </a:r>
          </a:p>
          <a:p>
            <a:pPr marL="50"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Check accuracy of reports 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3C3330-D4BB-C24F-9CD6-504BE79DC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42199" y="6304823"/>
            <a:ext cx="914885" cy="320675"/>
          </a:xfrm>
        </p:spPr>
        <p:txBody>
          <a:bodyPr/>
          <a:lstStyle/>
          <a:p>
            <a:r>
              <a:rPr lang="en-US" sz="1100" dirty="0"/>
              <a:t>M2:18</a:t>
            </a:r>
          </a:p>
        </p:txBody>
      </p:sp>
      <p:pic>
        <p:nvPicPr>
          <p:cNvPr id="5" name="Content Placeholder 4" descr="Screen Shot 2017-11-21 at 1.33.17 PM.png">
            <a:extLst>
              <a:ext uri="{FF2B5EF4-FFF2-40B4-BE49-F238E27FC236}">
                <a16:creationId xmlns:a16="http://schemas.microsoft.com/office/drawing/2014/main" id="{C2F16608-5867-1046-8FFF-0AA8FDD841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" b="5720"/>
          <a:stretch/>
        </p:blipFill>
        <p:spPr>
          <a:xfrm>
            <a:off x="1549594" y="2301012"/>
            <a:ext cx="5723725" cy="387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3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299" y="-433086"/>
            <a:ext cx="7620000" cy="1397000"/>
          </a:xfrm>
        </p:spPr>
        <p:txBody>
          <a:bodyPr>
            <a:normAutofit/>
          </a:bodyPr>
          <a:lstStyle/>
          <a:p>
            <a:r>
              <a:rPr lang="en-US" sz="3200" b="1" dirty="0"/>
              <a:t>Financial Strategy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587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Create a cost of goods (COGS) analysis </a:t>
            </a:r>
          </a:p>
          <a:p>
            <a:pPr>
              <a:lnSpc>
                <a:spcPct val="80000"/>
              </a:lnSpc>
            </a:pPr>
            <a:r>
              <a:rPr lang="en-US" dirty="0"/>
              <a:t>Identify Fixed &amp; Variable Expenses </a:t>
            </a:r>
          </a:p>
          <a:p>
            <a:pPr>
              <a:lnSpc>
                <a:spcPct val="80000"/>
              </a:lnSpc>
            </a:pPr>
            <a:r>
              <a:rPr lang="en-US" dirty="0"/>
              <a:t>Determine Profit or Loss goals</a:t>
            </a:r>
          </a:p>
          <a:p>
            <a:r>
              <a:rPr lang="en-US" dirty="0"/>
              <a:t>Develop financial statements and projections</a:t>
            </a:r>
          </a:p>
          <a:p>
            <a:r>
              <a:rPr lang="en-US" dirty="0"/>
              <a:t>-Develop startup statement and uses and sources statement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		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b="1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30155295"/>
              </p:ext>
            </p:extLst>
          </p:nvPr>
        </p:nvGraphicFramePr>
        <p:xfrm>
          <a:off x="512618" y="3484417"/>
          <a:ext cx="6123709" cy="2569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2A793D2-E615-2D43-AD48-2960BC535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920" y="6324602"/>
            <a:ext cx="958758" cy="320675"/>
          </a:xfrm>
        </p:spPr>
        <p:txBody>
          <a:bodyPr/>
          <a:lstStyle/>
          <a:p>
            <a:r>
              <a:rPr lang="en-US" sz="1100" dirty="0"/>
              <a:t>M2:19</a:t>
            </a:r>
          </a:p>
        </p:txBody>
      </p:sp>
    </p:spTree>
    <p:extLst>
      <p:ext uri="{BB962C8B-B14F-4D97-AF65-F5344CB8AC3E}">
        <p14:creationId xmlns:p14="http://schemas.microsoft.com/office/powerpoint/2010/main" val="64401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943-A1CD-874B-A6D6-C0100E10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Income, Balance, Sources &amp; Uses Financial Statements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C606F-4E06-FD4F-A812-A807D7295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Income Statement – financial picture for a period of time </a:t>
            </a:r>
          </a:p>
          <a:p>
            <a:pPr lvl="1"/>
            <a:r>
              <a:rPr lang="en-US" dirty="0"/>
              <a:t>Revenue, COGS, Expenses</a:t>
            </a:r>
          </a:p>
          <a:p>
            <a:r>
              <a:rPr lang="en-US" dirty="0"/>
              <a:t>Balance Sheet - a snap shot in time </a:t>
            </a:r>
          </a:p>
          <a:p>
            <a:pPr lvl="1"/>
            <a:r>
              <a:rPr lang="en-US" dirty="0"/>
              <a:t>Assets = Liabilities + Equity </a:t>
            </a:r>
          </a:p>
          <a:p>
            <a:r>
              <a:rPr lang="en-US" dirty="0"/>
              <a:t>Sources and Uses – funds needed &amp; used for financing </a:t>
            </a:r>
          </a:p>
          <a:p>
            <a:pPr lvl="1"/>
            <a:r>
              <a:rPr lang="en-US" dirty="0"/>
              <a:t>Sources of Cash = Uses of Cash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B5A0DB-9956-3244-B592-FAE933F17B75}"/>
              </a:ext>
            </a:extLst>
          </p:cNvPr>
          <p:cNvSpPr txBox="1"/>
          <p:nvPr/>
        </p:nvSpPr>
        <p:spPr>
          <a:xfrm>
            <a:off x="7759700" y="6269995"/>
            <a:ext cx="5886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M2:20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161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689" y="-1"/>
            <a:ext cx="8457523" cy="960699"/>
          </a:xfrm>
        </p:spPr>
        <p:txBody>
          <a:bodyPr>
            <a:noAutofit/>
          </a:bodyPr>
          <a:lstStyle/>
          <a:p>
            <a:r>
              <a:rPr lang="en-US" sz="3200" b="1" dirty="0"/>
              <a:t>GOALS:  List measurable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90" y="1307939"/>
            <a:ext cx="8868522" cy="6036197"/>
          </a:xfrm>
        </p:spPr>
        <p:txBody>
          <a:bodyPr>
            <a:normAutofit/>
          </a:bodyPr>
          <a:lstStyle/>
          <a:p>
            <a:pPr marL="274320" indent="-274320">
              <a:lnSpc>
                <a:spcPct val="8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b="1" dirty="0"/>
              <a:t>SHORT TERM GOAL 1: Streams of Revenue: Sales $___ within 1-2 </a:t>
            </a:r>
            <a:r>
              <a:rPr lang="en-US" sz="2000" b="1" dirty="0" err="1"/>
              <a:t>yrs</a:t>
            </a:r>
            <a:endParaRPr lang="en-US" sz="2000" b="1" dirty="0"/>
          </a:p>
          <a:p>
            <a:pPr marL="0" indent="0">
              <a:lnSpc>
                <a:spcPct val="80000"/>
              </a:lnSpc>
              <a:buClr>
                <a:schemeClr val="accent3"/>
              </a:buClr>
              <a:buNone/>
              <a:defRPr/>
            </a:pPr>
            <a:r>
              <a:rPr lang="en-US" sz="2400" dirty="0"/>
              <a:t>	</a:t>
            </a:r>
            <a:r>
              <a:rPr lang="en-US" sz="2400" u="sng" dirty="0"/>
              <a:t>Product</a:t>
            </a:r>
            <a:r>
              <a:rPr lang="en-US" sz="2400" dirty="0"/>
              <a:t> 			</a:t>
            </a:r>
            <a:r>
              <a:rPr lang="en-US" sz="2400" u="sng" dirty="0"/>
              <a:t>Service</a:t>
            </a:r>
            <a:r>
              <a:rPr lang="en-US" sz="2400" dirty="0"/>
              <a:t> </a:t>
            </a:r>
          </a:p>
          <a:p>
            <a:pPr marL="0" indent="0">
              <a:lnSpc>
                <a:spcPct val="80000"/>
              </a:lnSpc>
              <a:buClr>
                <a:schemeClr val="accent3"/>
              </a:buClr>
              <a:buNone/>
              <a:defRPr/>
            </a:pPr>
            <a:r>
              <a:rPr lang="en-US" sz="1600" dirty="0"/>
              <a:t>OBJECTIVE A:  Retail sales $    		Counseling hours income</a:t>
            </a:r>
          </a:p>
          <a:p>
            <a:pPr marL="0" indent="0">
              <a:lnSpc>
                <a:spcPct val="80000"/>
              </a:lnSpc>
              <a:buClr>
                <a:schemeClr val="accent3"/>
              </a:buClr>
              <a:buNone/>
              <a:defRPr/>
            </a:pPr>
            <a:r>
              <a:rPr lang="en-US" sz="1600" dirty="0"/>
              <a:t>OBJECTIVE B:  Wholesale sales $		Workshops participants tuition</a:t>
            </a:r>
          </a:p>
          <a:p>
            <a:pPr marL="0" indent="0">
              <a:lnSpc>
                <a:spcPct val="80000"/>
              </a:lnSpc>
              <a:buClr>
                <a:schemeClr val="accent3"/>
              </a:buClr>
              <a:buNone/>
              <a:defRPr/>
            </a:pPr>
            <a:r>
              <a:rPr lang="en-US" sz="1600" dirty="0"/>
              <a:t>OBJECTIVE C:  Website sales $		Consulting clients income</a:t>
            </a: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Font typeface="Wingdings 2"/>
              <a:buChar char=""/>
              <a:defRPr/>
            </a:pPr>
            <a:endParaRPr lang="en-US" sz="1600" dirty="0"/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b="1" dirty="0"/>
              <a:t>SHORT TERM GOAL 2:  Marketing strategy to reach customers </a:t>
            </a:r>
          </a:p>
          <a:p>
            <a:pPr marL="0" indent="0">
              <a:lnSpc>
                <a:spcPct val="80000"/>
              </a:lnSpc>
              <a:buClr>
                <a:schemeClr val="accent3"/>
              </a:buClr>
              <a:buNone/>
              <a:defRPr/>
            </a:pPr>
            <a:r>
              <a:rPr lang="en-US" sz="1600" dirty="0"/>
              <a:t>OBJECTIVE A:  Advertising that increases customer inquiries by 20% </a:t>
            </a:r>
          </a:p>
          <a:p>
            <a:pPr marL="0" indent="0">
              <a:lnSpc>
                <a:spcPct val="80000"/>
              </a:lnSpc>
              <a:buClr>
                <a:schemeClr val="accent3"/>
              </a:buClr>
              <a:buNone/>
              <a:defRPr/>
            </a:pPr>
            <a:r>
              <a:rPr lang="en-US" sz="1600" dirty="0"/>
              <a:t>OBJECTIVE B:  Social networking/ Networking that converts customer inquiry by 20% </a:t>
            </a:r>
          </a:p>
          <a:p>
            <a:pPr marL="0" indent="0">
              <a:lnSpc>
                <a:spcPct val="80000"/>
              </a:lnSpc>
              <a:buClr>
                <a:schemeClr val="accent3"/>
              </a:buClr>
              <a:buNone/>
              <a:defRPr/>
            </a:pPr>
            <a:r>
              <a:rPr lang="en-US" sz="1600" dirty="0"/>
              <a:t>OBJECTIVE C:  Market Survey to obtain feedback from # of respondents </a:t>
            </a: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Font typeface="Wingdings 2"/>
              <a:buChar char=""/>
              <a:defRPr/>
            </a:pPr>
            <a:endParaRPr lang="en-US" sz="2200" dirty="0"/>
          </a:p>
          <a:p>
            <a:pPr marL="0" indent="0">
              <a:lnSpc>
                <a:spcPct val="80000"/>
              </a:lnSpc>
              <a:buClr>
                <a:schemeClr val="accent3"/>
              </a:buClr>
              <a:buNone/>
              <a:defRPr/>
            </a:pPr>
            <a:endParaRPr lang="en-US" dirty="0"/>
          </a:p>
          <a:p>
            <a:pPr marL="0" indent="0">
              <a:lnSpc>
                <a:spcPct val="80000"/>
              </a:lnSpc>
              <a:buClr>
                <a:schemeClr val="accent3"/>
              </a:buClr>
              <a:buNone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53BD7C3-4B34-484B-AC61-9E342CBB1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67599" y="6286502"/>
            <a:ext cx="927585" cy="320675"/>
          </a:xfrm>
        </p:spPr>
        <p:txBody>
          <a:bodyPr/>
          <a:lstStyle/>
          <a:p>
            <a:r>
              <a:rPr lang="en-US" sz="1100" dirty="0"/>
              <a:t>M2:21</a:t>
            </a:r>
          </a:p>
        </p:txBody>
      </p:sp>
    </p:spTree>
    <p:extLst>
      <p:ext uri="{BB962C8B-B14F-4D97-AF65-F5344CB8AC3E}">
        <p14:creationId xmlns:p14="http://schemas.microsoft.com/office/powerpoint/2010/main" val="36071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286" y="76200"/>
            <a:ext cx="8299048" cy="838200"/>
          </a:xfrm>
        </p:spPr>
        <p:txBody>
          <a:bodyPr>
            <a:noAutofit/>
          </a:bodyPr>
          <a:lstStyle/>
          <a:p>
            <a:r>
              <a:rPr lang="en-US" sz="3200" b="1" dirty="0"/>
              <a:t>GOALS:  List measurable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792" y="1226916"/>
            <a:ext cx="8180408" cy="4945284"/>
          </a:xfrm>
        </p:spPr>
        <p:txBody>
          <a:bodyPr>
            <a:normAutofit/>
          </a:bodyPr>
          <a:lstStyle/>
          <a:p>
            <a:pPr marL="274320" indent="-274320">
              <a:lnSpc>
                <a:spcPct val="8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b="1" dirty="0"/>
              <a:t>SHORT TERM GOAL 3:  Operation strategy to reduce waste 10%</a:t>
            </a:r>
          </a:p>
          <a:p>
            <a:pPr marL="0" indent="0">
              <a:lnSpc>
                <a:spcPct val="80000"/>
              </a:lnSpc>
              <a:buClr>
                <a:schemeClr val="accent3"/>
              </a:buClr>
              <a:buNone/>
              <a:defRPr/>
            </a:pPr>
            <a:r>
              <a:rPr lang="en-US" sz="1600" dirty="0"/>
              <a:t>OBJECTIVE A:  Administration that increases efficiencies</a:t>
            </a:r>
          </a:p>
          <a:p>
            <a:pPr marL="0" indent="0">
              <a:lnSpc>
                <a:spcPct val="80000"/>
              </a:lnSpc>
              <a:buClr>
                <a:schemeClr val="accent3"/>
              </a:buClr>
              <a:buNone/>
              <a:defRPr/>
            </a:pPr>
            <a:r>
              <a:rPr lang="en-US" sz="1600" dirty="0"/>
              <a:t>OBJECTIVE B:  Production that decreases costs and waste </a:t>
            </a:r>
          </a:p>
          <a:p>
            <a:pPr marL="0" indent="0">
              <a:lnSpc>
                <a:spcPct val="80000"/>
              </a:lnSpc>
              <a:buClr>
                <a:schemeClr val="accent3"/>
              </a:buClr>
              <a:buNone/>
              <a:defRPr/>
            </a:pPr>
            <a:r>
              <a:rPr lang="en-US" sz="1600" dirty="0"/>
              <a:t>OBJECTIVE C:  Sales that decreases customer acquisition expense </a:t>
            </a:r>
          </a:p>
          <a:p>
            <a:pPr marL="0" indent="0">
              <a:lnSpc>
                <a:spcPct val="80000"/>
              </a:lnSpc>
              <a:buClr>
                <a:schemeClr val="accent3"/>
              </a:buClr>
              <a:buNone/>
              <a:defRPr/>
            </a:pPr>
            <a:endParaRPr lang="en-US" dirty="0"/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b="1" dirty="0"/>
              <a:t>SHORT TERM GOAL 4: Financial strategy to have 20% net profit </a:t>
            </a:r>
          </a:p>
          <a:p>
            <a:pPr marL="0" indent="0">
              <a:lnSpc>
                <a:spcPct val="80000"/>
              </a:lnSpc>
              <a:buClr>
                <a:schemeClr val="accent3"/>
              </a:buClr>
              <a:buNone/>
              <a:defRPr/>
            </a:pPr>
            <a:r>
              <a:rPr lang="en-US" sz="1600" dirty="0"/>
              <a:t>OBJECTIVE A:   Maintain weekly financial records and review weekly</a:t>
            </a:r>
          </a:p>
          <a:p>
            <a:pPr marL="0" indent="0">
              <a:lnSpc>
                <a:spcPct val="80000"/>
              </a:lnSpc>
              <a:buClr>
                <a:schemeClr val="accent3"/>
              </a:buClr>
              <a:buNone/>
              <a:defRPr/>
            </a:pPr>
            <a:r>
              <a:rPr lang="en-US" sz="1600" dirty="0"/>
              <a:t>OBJECTIVE B:   Stay current with all taxes and loans (meals, payroll, sales)</a:t>
            </a:r>
          </a:p>
          <a:p>
            <a:pPr marL="0" indent="0">
              <a:lnSpc>
                <a:spcPct val="80000"/>
              </a:lnSpc>
              <a:buClr>
                <a:schemeClr val="accent3"/>
              </a:buClr>
              <a:buNone/>
              <a:defRPr/>
            </a:pPr>
            <a:r>
              <a:rPr lang="en-US" sz="1600" dirty="0"/>
              <a:t>OBJECTIVE C:   Monthly update of Product Cost Chart 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8F0E45-57CD-0C47-A3B2-22B46951A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43315" y="6484716"/>
            <a:ext cx="914885" cy="320675"/>
          </a:xfrm>
        </p:spPr>
        <p:txBody>
          <a:bodyPr/>
          <a:lstStyle/>
          <a:p>
            <a:r>
              <a:rPr lang="en-US" sz="1100" dirty="0"/>
              <a:t>M2:22</a:t>
            </a:r>
          </a:p>
        </p:txBody>
      </p:sp>
    </p:spTree>
    <p:extLst>
      <p:ext uri="{BB962C8B-B14F-4D97-AF65-F5344CB8AC3E}">
        <p14:creationId xmlns:p14="http://schemas.microsoft.com/office/powerpoint/2010/main" val="243831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878" y="464015"/>
            <a:ext cx="8229600" cy="893762"/>
          </a:xfrm>
        </p:spPr>
        <p:txBody>
          <a:bodyPr>
            <a:normAutofit/>
          </a:bodyPr>
          <a:lstStyle/>
          <a:p>
            <a:r>
              <a:rPr lang="en-US" sz="3200" b="1" dirty="0"/>
              <a:t>Loan Application Check List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878" y="1484917"/>
            <a:ext cx="8585522" cy="5327045"/>
          </a:xfrm>
        </p:spPr>
        <p:txBody>
          <a:bodyPr numCol="2">
            <a:normAutofit fontScale="62500" lnSpcReduction="20000"/>
          </a:bodyPr>
          <a:lstStyle/>
          <a:p>
            <a:r>
              <a:rPr lang="en-US" sz="2300" dirty="0"/>
              <a:t>Completed  </a:t>
            </a:r>
            <a:r>
              <a:rPr lang="en-US" sz="2300" b="1" dirty="0"/>
              <a:t>Loan Application</a:t>
            </a:r>
            <a:r>
              <a:rPr lang="en-US" sz="2300" dirty="0"/>
              <a:t> Form</a:t>
            </a:r>
          </a:p>
          <a:p>
            <a:r>
              <a:rPr lang="en-US" sz="2300" dirty="0"/>
              <a:t>Completed </a:t>
            </a:r>
            <a:r>
              <a:rPr lang="en-US" sz="2300" b="1" dirty="0"/>
              <a:t>Business Plan </a:t>
            </a:r>
            <a:r>
              <a:rPr lang="en-US" sz="2300" dirty="0"/>
              <a:t>with description of the purpose &amp; activity &amp; social/community benefit </a:t>
            </a:r>
          </a:p>
          <a:p>
            <a:r>
              <a:rPr lang="en-US" sz="2300" dirty="0"/>
              <a:t>Two Year</a:t>
            </a:r>
            <a:r>
              <a:rPr lang="en-US" sz="2300" b="1" dirty="0"/>
              <a:t> Cash Flow Projection </a:t>
            </a:r>
            <a:r>
              <a:rPr lang="en-US" sz="2300" dirty="0"/>
              <a:t>by month with Assumptions </a:t>
            </a:r>
          </a:p>
          <a:p>
            <a:r>
              <a:rPr lang="en-US" sz="2300" dirty="0"/>
              <a:t>Inception </a:t>
            </a:r>
            <a:r>
              <a:rPr lang="en-US" sz="2300" b="1" dirty="0"/>
              <a:t>Balance Sheet </a:t>
            </a:r>
          </a:p>
          <a:p>
            <a:r>
              <a:rPr lang="en-US" sz="2300" dirty="0"/>
              <a:t>Copy of </a:t>
            </a:r>
            <a:r>
              <a:rPr lang="en-US" sz="2300" b="1" dirty="0"/>
              <a:t>Lease</a:t>
            </a:r>
            <a:r>
              <a:rPr lang="en-US" sz="2300" dirty="0"/>
              <a:t> (rented properties only) </a:t>
            </a:r>
          </a:p>
          <a:p>
            <a:r>
              <a:rPr lang="en-US" sz="2300" b="1" dirty="0"/>
              <a:t>Schedule of Sources and uses of funds to support project &amp; owners equity </a:t>
            </a:r>
          </a:p>
          <a:p>
            <a:r>
              <a:rPr lang="en-US" sz="2300" dirty="0"/>
              <a:t>Returns including all supporting statements and schedules </a:t>
            </a:r>
          </a:p>
          <a:p>
            <a:r>
              <a:rPr lang="en-US" sz="2300" dirty="0"/>
              <a:t>Property and/or </a:t>
            </a:r>
            <a:r>
              <a:rPr lang="en-US" sz="2300" b="1" dirty="0"/>
              <a:t>Equipment Appraisals </a:t>
            </a:r>
            <a:r>
              <a:rPr lang="en-US" sz="2300" dirty="0"/>
              <a:t>(if available) </a:t>
            </a:r>
          </a:p>
          <a:p>
            <a:r>
              <a:rPr lang="en-US" sz="2300" b="1" dirty="0"/>
              <a:t>Marketing Materials </a:t>
            </a:r>
            <a:r>
              <a:rPr lang="en-US" sz="2300" dirty="0"/>
              <a:t>(logo, menu)</a:t>
            </a:r>
            <a:endParaRPr lang="en-US" sz="2300" b="1" dirty="0"/>
          </a:p>
          <a:p>
            <a:r>
              <a:rPr lang="en-US" sz="2300" dirty="0"/>
              <a:t>Itemized list of </a:t>
            </a:r>
            <a:r>
              <a:rPr lang="en-US" sz="2300" b="1" dirty="0"/>
              <a:t>existing business loans</a:t>
            </a:r>
            <a:r>
              <a:rPr lang="en-US" sz="2300" dirty="0"/>
              <a:t>, lines of credit owed &amp; balances owed and monthly payments </a:t>
            </a:r>
          </a:p>
          <a:p>
            <a:endParaRPr lang="en-US" sz="2300" dirty="0"/>
          </a:p>
          <a:p>
            <a:endParaRPr lang="en-US" sz="2300" dirty="0"/>
          </a:p>
          <a:p>
            <a:r>
              <a:rPr lang="en-US" sz="2300" b="1" dirty="0"/>
              <a:t>Written quotes </a:t>
            </a:r>
            <a:r>
              <a:rPr lang="en-US" sz="2300" dirty="0"/>
              <a:t>on equipment finance purchase requests (install price where applicable) </a:t>
            </a:r>
          </a:p>
          <a:p>
            <a:r>
              <a:rPr lang="en-US" sz="2300" dirty="0"/>
              <a:t>Building </a:t>
            </a:r>
            <a:r>
              <a:rPr lang="en-US" sz="2300" b="1" dirty="0"/>
              <a:t>Trade Quotes </a:t>
            </a:r>
            <a:r>
              <a:rPr lang="en-US" sz="2300" dirty="0"/>
              <a:t>from licensed professionals (applicable for loan requests funding lease hold and/or construction improvements) – Please itemize </a:t>
            </a:r>
          </a:p>
          <a:p>
            <a:r>
              <a:rPr lang="en-US" sz="2300" b="1" dirty="0"/>
              <a:t>Signed Purchase and Sale </a:t>
            </a:r>
            <a:r>
              <a:rPr lang="en-US" sz="2300" dirty="0"/>
              <a:t>Agreement </a:t>
            </a:r>
          </a:p>
          <a:p>
            <a:r>
              <a:rPr lang="en-US" sz="2300" b="1" dirty="0"/>
              <a:t>Personal Financial Statement  </a:t>
            </a:r>
            <a:r>
              <a:rPr lang="en-US" sz="2300" dirty="0"/>
              <a:t>(disclose all debts including total &amp; monthly payment schedule) </a:t>
            </a:r>
          </a:p>
          <a:p>
            <a:r>
              <a:rPr lang="en-US" sz="2300" dirty="0"/>
              <a:t>Past </a:t>
            </a:r>
            <a:r>
              <a:rPr lang="en-US" sz="2300" b="1" dirty="0"/>
              <a:t>Three Years Personal Income Taxes </a:t>
            </a:r>
            <a:r>
              <a:rPr lang="en-US" sz="2300" dirty="0"/>
              <a:t>and Business Tax </a:t>
            </a:r>
          </a:p>
          <a:p>
            <a:r>
              <a:rPr lang="en-US" sz="2300" b="1" dirty="0"/>
              <a:t>Resume</a:t>
            </a:r>
            <a:r>
              <a:rPr lang="en-US" sz="2300" dirty="0"/>
              <a:t> of Owner and Key Managers/Employees </a:t>
            </a:r>
          </a:p>
          <a:p>
            <a:r>
              <a:rPr lang="en-US" sz="2300" dirty="0"/>
              <a:t>Customer references </a:t>
            </a:r>
          </a:p>
          <a:p>
            <a:r>
              <a:rPr lang="en-US" sz="2300" dirty="0"/>
              <a:t>Bank Rejection Letter (where applicable) </a:t>
            </a:r>
          </a:p>
          <a:p>
            <a:r>
              <a:rPr lang="en-US" sz="2300" dirty="0"/>
              <a:t>Other 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E8231BA-0E9E-A94C-A588-3CC458ECE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56499" y="6364147"/>
            <a:ext cx="762485" cy="320675"/>
          </a:xfrm>
        </p:spPr>
        <p:txBody>
          <a:bodyPr/>
          <a:lstStyle/>
          <a:p>
            <a:r>
              <a:rPr lang="en-US" sz="1100" dirty="0"/>
              <a:t>M2:23</a:t>
            </a:r>
          </a:p>
        </p:txBody>
      </p:sp>
    </p:spTree>
    <p:extLst>
      <p:ext uri="{BB962C8B-B14F-4D97-AF65-F5344CB8AC3E}">
        <p14:creationId xmlns:p14="http://schemas.microsoft.com/office/powerpoint/2010/main" val="179942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462" y="186627"/>
            <a:ext cx="8229600" cy="699638"/>
          </a:xfrm>
        </p:spPr>
        <p:txBody>
          <a:bodyPr>
            <a:normAutofit/>
          </a:bodyPr>
          <a:lstStyle/>
          <a:p>
            <a:r>
              <a:rPr lang="en-US" sz="3200" b="1" dirty="0"/>
              <a:t> What does your client know? Indicators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754" y="886266"/>
            <a:ext cx="3934508" cy="5686812"/>
          </a:xfrm>
        </p:spPr>
        <p:txBody>
          <a:bodyPr>
            <a:normAutofit/>
          </a:bodyPr>
          <a:lstStyle/>
          <a:p>
            <a:r>
              <a:rPr lang="en-US" sz="2000" i="1" dirty="0"/>
              <a:t>Information and assumptions effect choices.</a:t>
            </a:r>
          </a:p>
          <a:p>
            <a:r>
              <a:rPr lang="en-US" sz="2000" i="1" dirty="0"/>
              <a:t>How did you know?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i="1" dirty="0"/>
              <a:t>	the best price?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i="1" dirty="0"/>
              <a:t>	target market?</a:t>
            </a:r>
          </a:p>
          <a:p>
            <a:pPr marL="0" indent="0">
              <a:buNone/>
            </a:pPr>
            <a:r>
              <a:rPr lang="en-US" sz="2000" b="1" dirty="0"/>
              <a:t>Indicators:</a:t>
            </a:r>
          </a:p>
          <a:p>
            <a:r>
              <a:rPr lang="en-US" sz="2000" i="1" dirty="0"/>
              <a:t>Increased wages $11-$15</a:t>
            </a:r>
          </a:p>
          <a:p>
            <a:r>
              <a:rPr lang="en-US" sz="2000" i="1" dirty="0"/>
              <a:t>Square &amp; POS Systems </a:t>
            </a:r>
          </a:p>
          <a:p>
            <a:r>
              <a:rPr lang="en-US" sz="2000" i="1" dirty="0"/>
              <a:t>Millennials -Baby boomers</a:t>
            </a:r>
          </a:p>
          <a:p>
            <a:r>
              <a:rPr lang="en-US" sz="2000" i="1" dirty="0"/>
              <a:t>Health insurance costs</a:t>
            </a:r>
          </a:p>
          <a:p>
            <a:r>
              <a:rPr lang="en-US" sz="2000" i="1" dirty="0"/>
              <a:t>Local construction (bridge)</a:t>
            </a:r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pPr marL="0" indent="0">
              <a:buNone/>
            </a:pP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C20062D2-836E-2045-B5D5-5F58AF9179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777295"/>
              </p:ext>
            </p:extLst>
          </p:nvPr>
        </p:nvGraphicFramePr>
        <p:xfrm>
          <a:off x="4330262" y="1477108"/>
          <a:ext cx="4369260" cy="3376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Acrobat Document" r:id="rId4" imgW="10068120" imgH="7766280" progId="AcroExch.Document.11">
                  <p:embed/>
                </p:oleObj>
              </mc:Choice>
              <mc:Fallback>
                <p:oleObj name="Acrobat Document" r:id="rId4" imgW="10068120" imgH="7766280" progId="AcroExch.Document.11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262" y="1477108"/>
                        <a:ext cx="4369260" cy="33762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F29DC74-74A1-E940-9183-EBDA6F89ED31}"/>
              </a:ext>
            </a:extLst>
          </p:cNvPr>
          <p:cNvSpPr/>
          <p:nvPr/>
        </p:nvSpPr>
        <p:spPr>
          <a:xfrm>
            <a:off x="6740331" y="4484022"/>
            <a:ext cx="19591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374C81"/>
                </a:solidFill>
              </a:rPr>
              <a:t>Adaptation by A. Shapiro </a:t>
            </a:r>
          </a:p>
        </p:txBody>
      </p:sp>
    </p:spTree>
    <p:extLst>
      <p:ext uri="{BB962C8B-B14F-4D97-AF65-F5344CB8AC3E}">
        <p14:creationId xmlns:p14="http://schemas.microsoft.com/office/powerpoint/2010/main" val="378475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965" y="221673"/>
            <a:ext cx="8076235" cy="1023395"/>
          </a:xfrm>
        </p:spPr>
        <p:txBody>
          <a:bodyPr>
            <a:normAutofit/>
          </a:bodyPr>
          <a:lstStyle/>
          <a:p>
            <a:r>
              <a:rPr lang="en-US" sz="3200" b="1" dirty="0"/>
              <a:t>C’s of Lending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85" y="1400858"/>
            <a:ext cx="7812968" cy="44704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2000" b="1" dirty="0"/>
              <a:t>C</a:t>
            </a:r>
            <a:r>
              <a:rPr lang="en-US" sz="2000" dirty="0"/>
              <a:t>riteria used by lenders</a:t>
            </a:r>
          </a:p>
          <a:p>
            <a:pPr lvl="0"/>
            <a:r>
              <a:rPr lang="en-US" sz="2000" b="1" dirty="0"/>
              <a:t>C</a:t>
            </a:r>
            <a:r>
              <a:rPr lang="en-US" sz="2000" dirty="0"/>
              <a:t>redit History: What is the credit score of owner? </a:t>
            </a:r>
          </a:p>
          <a:p>
            <a:pPr lvl="0"/>
            <a:r>
              <a:rPr lang="en-US" sz="2000" b="1" dirty="0"/>
              <a:t>C</a:t>
            </a:r>
            <a:r>
              <a:rPr lang="en-US" sz="2000" dirty="0"/>
              <a:t>haracter: Does the owner have ability to manage?</a:t>
            </a:r>
          </a:p>
          <a:p>
            <a:pPr lvl="0"/>
            <a:r>
              <a:rPr lang="en-US" sz="2000" b="1" dirty="0"/>
              <a:t>C</a:t>
            </a:r>
            <a:r>
              <a:rPr lang="en-US" sz="2000" dirty="0"/>
              <a:t>ollateral: What assets can guarantee the loan? </a:t>
            </a:r>
          </a:p>
          <a:p>
            <a:pPr lvl="0"/>
            <a:r>
              <a:rPr lang="en-US" sz="2000" b="1" dirty="0"/>
              <a:t>C</a:t>
            </a:r>
            <a:r>
              <a:rPr lang="en-US" sz="2000" dirty="0"/>
              <a:t>onditions: What is the long term &amp; condition for the loan?</a:t>
            </a:r>
          </a:p>
          <a:p>
            <a:pPr lvl="0"/>
            <a:r>
              <a:rPr lang="en-US" sz="2000" b="1" dirty="0"/>
              <a:t>C</a:t>
            </a:r>
            <a:r>
              <a:rPr lang="en-US" sz="2000" dirty="0"/>
              <a:t>apital: What equity is available? </a:t>
            </a:r>
          </a:p>
          <a:p>
            <a:pPr lvl="0"/>
            <a:r>
              <a:rPr lang="en-US" sz="2000" b="1" dirty="0"/>
              <a:t>C</a:t>
            </a:r>
            <a:r>
              <a:rPr lang="en-US" sz="2000" dirty="0"/>
              <a:t>ash: How is the business cash flow to repay the loan?</a:t>
            </a:r>
          </a:p>
          <a:p>
            <a:pPr lvl="0"/>
            <a:r>
              <a:rPr lang="en-US" sz="2000" b="1" dirty="0"/>
              <a:t>C</a:t>
            </a:r>
            <a:r>
              <a:rPr lang="en-US" sz="2000" dirty="0"/>
              <a:t>oncept: What is the concept &amp; how is concept considered for financing? </a:t>
            </a:r>
            <a:r>
              <a:rPr lang="en-US" sz="1700" dirty="0"/>
              <a:t>Ex: Contractors, restaurant &amp; liquor stores (license process with community involvement, high turnaround health regulations), salon &amp; barber shops, money transfer and check cashing stores (regulated by the state and treasury department), etc.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A78F13-3FAE-CD49-9176-30A549155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94115" y="6235702"/>
            <a:ext cx="864085" cy="320675"/>
          </a:xfrm>
        </p:spPr>
        <p:txBody>
          <a:bodyPr/>
          <a:lstStyle/>
          <a:p>
            <a:r>
              <a:rPr lang="en-US" sz="1100" dirty="0"/>
              <a:t>M2:24</a:t>
            </a:r>
          </a:p>
        </p:txBody>
      </p:sp>
    </p:spTree>
    <p:extLst>
      <p:ext uri="{BB962C8B-B14F-4D97-AF65-F5344CB8AC3E}">
        <p14:creationId xmlns:p14="http://schemas.microsoft.com/office/powerpoint/2010/main" val="106163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15" y="76200"/>
            <a:ext cx="8099385" cy="849775"/>
          </a:xfrm>
        </p:spPr>
        <p:txBody>
          <a:bodyPr>
            <a:normAutofit/>
          </a:bodyPr>
          <a:lstStyle/>
          <a:p>
            <a:r>
              <a:rPr lang="en-US" sz="3200" b="1" dirty="0"/>
              <a:t>Action Steps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15" y="1365813"/>
            <a:ext cx="8099385" cy="4806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Describe and prioritize the actions needed to move forward to implement the plan. </a:t>
            </a:r>
          </a:p>
          <a:p>
            <a:pPr>
              <a:buNone/>
            </a:pPr>
            <a:r>
              <a:rPr lang="en-US" dirty="0"/>
              <a:t>  </a:t>
            </a:r>
            <a:r>
              <a:rPr lang="en-US" i="1" dirty="0">
                <a:solidFill>
                  <a:srgbClr val="FF0000"/>
                </a:solidFill>
              </a:rPr>
              <a:t>To do list 		Who is responsible   	Completed</a:t>
            </a:r>
          </a:p>
          <a:p>
            <a:r>
              <a:rPr lang="en-US" dirty="0"/>
              <a:t>Get certified 	        		Me                      </a:t>
            </a:r>
          </a:p>
          <a:p>
            <a:r>
              <a:rPr lang="en-US" dirty="0"/>
              <a:t>Complete plan            		Me</a:t>
            </a:r>
          </a:p>
          <a:p>
            <a:r>
              <a:rPr lang="en-US" dirty="0"/>
              <a:t>Talk with CPA             		Me</a:t>
            </a:r>
          </a:p>
          <a:p>
            <a:pPr>
              <a:spcBef>
                <a:spcPts val="0"/>
              </a:spcBef>
            </a:pPr>
            <a:r>
              <a:rPr lang="en-US" dirty="0"/>
              <a:t>Research 		         	Me	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4B98658-38FA-804F-97F1-6023E65A1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32215" y="6291363"/>
            <a:ext cx="825985" cy="320675"/>
          </a:xfrm>
        </p:spPr>
        <p:txBody>
          <a:bodyPr/>
          <a:lstStyle/>
          <a:p>
            <a:r>
              <a:rPr lang="en-US" sz="1100" dirty="0"/>
              <a:t>M2:25</a:t>
            </a:r>
          </a:p>
        </p:txBody>
      </p:sp>
    </p:spTree>
    <p:extLst>
      <p:ext uri="{BB962C8B-B14F-4D97-AF65-F5344CB8AC3E}">
        <p14:creationId xmlns:p14="http://schemas.microsoft.com/office/powerpoint/2010/main" val="8684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816" y="455342"/>
            <a:ext cx="8145684" cy="768752"/>
          </a:xfrm>
        </p:spPr>
        <p:txBody>
          <a:bodyPr>
            <a:normAutofit/>
          </a:bodyPr>
          <a:lstStyle/>
          <a:p>
            <a:r>
              <a:rPr lang="en-US" sz="3200" b="1" dirty="0"/>
              <a:t>Small Business Administration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516" y="1483113"/>
            <a:ext cx="8374284" cy="4025590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Build Your Business Plan: </a:t>
            </a:r>
            <a:r>
              <a:rPr lang="en-US" sz="1600" u="sng" dirty="0">
                <a:solidFill>
                  <a:srgbClr val="FFFFFF"/>
                </a:solidFill>
                <a:hlinkClick r:id="rId2"/>
              </a:rPr>
              <a:t>https://www.sba.gov/tools/business-plan/1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</a:p>
          <a:p>
            <a:r>
              <a:rPr lang="en-US" sz="2400" dirty="0"/>
              <a:t>SCORE Business Plan Template for a Startup Business: </a:t>
            </a:r>
            <a:r>
              <a:rPr lang="en-US" sz="1600" u="sng" dirty="0">
                <a:hlinkClick r:id="rId3"/>
              </a:rPr>
              <a:t>https://www.score.org/resource/business-plan-template-startup-business</a:t>
            </a:r>
            <a:r>
              <a:rPr lang="en-US" sz="1600" dirty="0"/>
              <a:t> </a:t>
            </a:r>
          </a:p>
          <a:p>
            <a:r>
              <a:rPr lang="en-US" sz="2400" dirty="0"/>
              <a:t>SCORE Business Plan Template for an Established Business: </a:t>
            </a:r>
            <a:r>
              <a:rPr lang="en-US" sz="1600" u="sng" dirty="0">
                <a:hlinkClick r:id="rId4"/>
              </a:rPr>
              <a:t>https://www.score.org/resource/business-plan-template-established-business</a:t>
            </a:r>
            <a:r>
              <a:rPr lang="en-US" sz="1600" dirty="0"/>
              <a:t> </a:t>
            </a:r>
          </a:p>
          <a:p>
            <a:pPr lvl="0"/>
            <a:endParaRPr lang="en-US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AD1610B-59B9-F642-8920-02C044952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08415" y="6311902"/>
            <a:ext cx="864085" cy="320675"/>
          </a:xfrm>
        </p:spPr>
        <p:txBody>
          <a:bodyPr/>
          <a:lstStyle/>
          <a:p>
            <a:r>
              <a:rPr lang="en-US" sz="1100" dirty="0"/>
              <a:t>M2:26</a:t>
            </a:r>
          </a:p>
        </p:txBody>
      </p:sp>
    </p:spTree>
    <p:extLst>
      <p:ext uri="{BB962C8B-B14F-4D97-AF65-F5344CB8AC3E}">
        <p14:creationId xmlns:p14="http://schemas.microsoft.com/office/powerpoint/2010/main" val="282556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15" y="76200"/>
            <a:ext cx="8099385" cy="977096"/>
          </a:xfrm>
        </p:spPr>
        <p:txBody>
          <a:bodyPr>
            <a:normAutofit/>
          </a:bodyPr>
          <a:lstStyle/>
          <a:p>
            <a:r>
              <a:rPr lang="en-US" sz="3200" b="1" dirty="0"/>
              <a:t>Tools: Calculate startup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15" y="1516605"/>
            <a:ext cx="8426370" cy="4470400"/>
          </a:xfrm>
        </p:spPr>
        <p:txBody>
          <a:bodyPr>
            <a:normAutofit/>
          </a:bodyPr>
          <a:lstStyle/>
          <a:p>
            <a:r>
              <a:rPr lang="en-US" sz="2000" dirty="0"/>
              <a:t>This is a free fillable PDF spreadsheet to calculate your small business startup costs from the Small Business Administration </a:t>
            </a:r>
          </a:p>
          <a:p>
            <a:pPr marL="0" indent="0">
              <a:buNone/>
            </a:pPr>
            <a:r>
              <a:rPr lang="en-US" sz="1600" u="sng" dirty="0">
                <a:hlinkClick r:id="rId3"/>
              </a:rPr>
              <a:t>https://www.sba.gov/sites/default/files/2017-07/Startup%20Costs%20Worksheet.pdf</a:t>
            </a:r>
            <a:endParaRPr lang="en-US" sz="1600" u="sng" dirty="0"/>
          </a:p>
          <a:p>
            <a:pPr marL="0" indent="0">
              <a:buNone/>
            </a:pPr>
            <a:endParaRPr lang="en-US" sz="1600" u="sng" dirty="0"/>
          </a:p>
          <a:p>
            <a:r>
              <a:rPr lang="en-US" sz="2000" dirty="0"/>
              <a:t>SCORE Personal Financial Statement: This is a free template that will help you assist clients with setting up their personal financial statement and allows for the breakdown of total assets and liabilities.  </a:t>
            </a:r>
          </a:p>
          <a:p>
            <a:pPr marL="0" lvl="0" indent="0">
              <a:buNone/>
            </a:pPr>
            <a:r>
              <a:rPr lang="en-US" sz="1600" u="sng" dirty="0">
                <a:hlinkClick r:id="rId4"/>
              </a:rPr>
              <a:t>https://www.score.org/resource/personal-financial-statement-template</a:t>
            </a:r>
            <a:r>
              <a:rPr lang="en-US" sz="1600" dirty="0"/>
              <a:t> 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7BE9DE4-2DFA-FF44-B513-3B55ADCEF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8715" y="6289976"/>
            <a:ext cx="889485" cy="320675"/>
          </a:xfrm>
        </p:spPr>
        <p:txBody>
          <a:bodyPr/>
          <a:lstStyle/>
          <a:p>
            <a:r>
              <a:rPr lang="en-US" sz="1100" dirty="0"/>
              <a:t>M2:27</a:t>
            </a:r>
          </a:p>
        </p:txBody>
      </p:sp>
    </p:spTree>
    <p:extLst>
      <p:ext uri="{BB962C8B-B14F-4D97-AF65-F5344CB8AC3E}">
        <p14:creationId xmlns:p14="http://schemas.microsoft.com/office/powerpoint/2010/main" val="25933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63" y="1782822"/>
            <a:ext cx="5656162" cy="2337765"/>
          </a:xfrm>
        </p:spPr>
        <p:txBody>
          <a:bodyPr>
            <a:noAutofit/>
          </a:bodyPr>
          <a:lstStyle/>
          <a:p>
            <a:r>
              <a:rPr lang="en-US" sz="2400" dirty="0"/>
              <a:t>This is a free online referral tool that connects small businesses with participating SBA-approved lenders. </a:t>
            </a:r>
            <a:br>
              <a:rPr lang="en-US" sz="2400" dirty="0"/>
            </a:br>
            <a:br>
              <a:rPr lang="en-US" sz="2400" dirty="0"/>
            </a:br>
            <a:r>
              <a:rPr lang="en-US" sz="1600" u="sng" dirty="0">
                <a:hlinkClick r:id="rId2"/>
              </a:rPr>
              <a:t>https://www.sba.gov/funding-programs/loans/lender-match</a:t>
            </a:r>
            <a:r>
              <a:rPr lang="en-US" sz="1600" dirty="0"/>
              <a:t> </a:t>
            </a:r>
            <a:br>
              <a:rPr lang="en-US" sz="1600" dirty="0"/>
            </a:b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263" y="469975"/>
            <a:ext cx="5439137" cy="869065"/>
          </a:xfrm>
        </p:spPr>
        <p:txBody>
          <a:bodyPr>
            <a:normAutofit/>
          </a:bodyPr>
          <a:lstStyle/>
          <a:p>
            <a:r>
              <a:rPr lang="en-US" sz="3200" b="1" dirty="0"/>
              <a:t>Lender Match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DC5084-2702-C34E-8B11-A5DBDAE2893F}"/>
              </a:ext>
            </a:extLst>
          </p:cNvPr>
          <p:cNvSpPr txBox="1"/>
          <p:nvPr/>
        </p:nvSpPr>
        <p:spPr>
          <a:xfrm>
            <a:off x="8112922" y="6858000"/>
            <a:ext cx="6723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M2:28</a:t>
            </a:r>
          </a:p>
        </p:txBody>
      </p:sp>
    </p:spTree>
    <p:extLst>
      <p:ext uri="{BB962C8B-B14F-4D97-AF65-F5344CB8AC3E}">
        <p14:creationId xmlns:p14="http://schemas.microsoft.com/office/powerpoint/2010/main" val="5033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742" y="2245810"/>
            <a:ext cx="5257800" cy="1930400"/>
          </a:xfrm>
        </p:spPr>
        <p:txBody>
          <a:bodyPr>
            <a:noAutofit/>
          </a:bodyPr>
          <a:lstStyle/>
          <a:p>
            <a:r>
              <a:rPr lang="en-US" sz="2800" dirty="0"/>
              <a:t>From a case study, develop a feasibility proposal for obtaining financing. </a:t>
            </a:r>
            <a:br>
              <a:rPr lang="en-US" sz="2000" dirty="0"/>
            </a:b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742" y="427299"/>
            <a:ext cx="5257800" cy="1296987"/>
          </a:xfrm>
        </p:spPr>
        <p:txBody>
          <a:bodyPr>
            <a:normAutofit/>
          </a:bodyPr>
          <a:lstStyle/>
          <a:p>
            <a:r>
              <a:rPr lang="en-US" sz="3200" b="1" dirty="0"/>
              <a:t>Experiential Learning Project</a:t>
            </a:r>
            <a:endParaRPr 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F0062-E2B6-364D-AF0E-96386008B675}"/>
              </a:ext>
            </a:extLst>
          </p:cNvPr>
          <p:cNvSpPr txBox="1"/>
          <p:nvPr/>
        </p:nvSpPr>
        <p:spPr>
          <a:xfrm>
            <a:off x="8305936" y="6969991"/>
            <a:ext cx="6454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M2:29</a:t>
            </a:r>
          </a:p>
        </p:txBody>
      </p:sp>
    </p:spTree>
    <p:extLst>
      <p:ext uri="{BB962C8B-B14F-4D97-AF65-F5344CB8AC3E}">
        <p14:creationId xmlns:p14="http://schemas.microsoft.com/office/powerpoint/2010/main" val="425628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241300"/>
            <a:ext cx="7670800" cy="901262"/>
          </a:xfrm>
        </p:spPr>
        <p:txBody>
          <a:bodyPr>
            <a:normAutofit/>
          </a:bodyPr>
          <a:lstStyle/>
          <a:p>
            <a:r>
              <a:rPr lang="en-US" sz="3200" b="1" dirty="0"/>
              <a:t>Strategic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1481126"/>
            <a:ext cx="7899400" cy="4993640"/>
          </a:xfrm>
        </p:spPr>
        <p:txBody>
          <a:bodyPr>
            <a:normAutofit/>
          </a:bodyPr>
          <a:lstStyle/>
          <a:p>
            <a:r>
              <a:rPr lang="en-US" sz="2000" dirty="0"/>
              <a:t>How did you get to this point?</a:t>
            </a:r>
          </a:p>
          <a:p>
            <a:r>
              <a:rPr lang="en-US" sz="2000" dirty="0"/>
              <a:t>Where do you want to be in 3-5 years?</a:t>
            </a:r>
          </a:p>
          <a:p>
            <a:r>
              <a:rPr lang="en-US" sz="2000" dirty="0"/>
              <a:t>Describe your family/friend support? </a:t>
            </a:r>
          </a:p>
          <a:p>
            <a:r>
              <a:rPr lang="en-US" sz="2000" dirty="0"/>
              <a:t>Where do you get information from?</a:t>
            </a:r>
          </a:p>
          <a:p>
            <a:r>
              <a:rPr lang="en-US" sz="2000" dirty="0"/>
              <a:t>What is your learning style?</a:t>
            </a:r>
          </a:p>
          <a:p>
            <a:r>
              <a:rPr lang="en-US" sz="2000" dirty="0"/>
              <a:t>Do you have a retirement plan? Will?</a:t>
            </a:r>
          </a:p>
          <a:p>
            <a:r>
              <a:rPr lang="en-US" sz="2000" dirty="0"/>
              <a:t>What is easy and what is hard?</a:t>
            </a:r>
          </a:p>
          <a:p>
            <a:r>
              <a:rPr lang="en-US" sz="2000" dirty="0"/>
              <a:t>What are your strengths and gaps?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6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4499" y="558417"/>
            <a:ext cx="8071945" cy="1143000"/>
          </a:xfrm>
        </p:spPr>
        <p:txBody>
          <a:bodyPr>
            <a:noAutofit/>
          </a:bodyPr>
          <a:lstStyle/>
          <a:p>
            <a:pPr lvl="0"/>
            <a:r>
              <a:rPr lang="en-US" sz="3200" b="1" dirty="0"/>
              <a:t>Obstacles that small businesses confront &amp; How to overcome obstacles.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4500" y="1913467"/>
            <a:ext cx="8478782" cy="4038600"/>
          </a:xfrm>
        </p:spPr>
        <p:txBody>
          <a:bodyPr numCol="2"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dirty="0"/>
              <a:t>What is impact,%, assumptions?</a:t>
            </a:r>
          </a:p>
          <a:p>
            <a:pPr marL="0" indent="0">
              <a:buNone/>
            </a:pPr>
            <a:r>
              <a:rPr lang="en-US" sz="8000" dirty="0"/>
              <a:t>Personal </a:t>
            </a:r>
          </a:p>
          <a:p>
            <a:r>
              <a:rPr lang="en-US" sz="8000" dirty="0"/>
              <a:t>Lack of credit history</a:t>
            </a:r>
          </a:p>
          <a:p>
            <a:r>
              <a:rPr lang="en-US" sz="8000" dirty="0"/>
              <a:t>Limit of personal assets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800" dirty="0"/>
              <a:t>      impact when starting, financing, growing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4800" dirty="0"/>
          </a:p>
          <a:p>
            <a:pPr lvl="0">
              <a:spcBef>
                <a:spcPts val="200"/>
              </a:spcBef>
            </a:pPr>
            <a:r>
              <a:rPr lang="en-US" sz="8000" dirty="0"/>
              <a:t>Lack of business experience</a:t>
            </a:r>
          </a:p>
          <a:p>
            <a:pPr marL="0" lvl="0" indent="0">
              <a:spcBef>
                <a:spcPts val="200"/>
              </a:spcBef>
              <a:buNone/>
            </a:pPr>
            <a:r>
              <a:rPr lang="en-US" sz="4800" dirty="0"/>
              <a:t>      client’s cooking = a great restaurant?</a:t>
            </a:r>
          </a:p>
          <a:p>
            <a:pPr lvl="0"/>
            <a:r>
              <a:rPr lang="en-US" sz="8000" dirty="0"/>
              <a:t>Lack of industry knowledge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800" dirty="0"/>
              <a:t>      challenges to start and grow ?</a:t>
            </a:r>
          </a:p>
          <a:p>
            <a:pPr lvl="0"/>
            <a:r>
              <a:rPr lang="en-US" sz="8000" dirty="0"/>
              <a:t>Lack of network/connections and understanding of the economic environment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800" dirty="0"/>
              <a:t>      Counselor’s role</a:t>
            </a:r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r>
              <a:rPr lang="en-US" sz="8000" dirty="0"/>
              <a:t>Business </a:t>
            </a:r>
          </a:p>
          <a:p>
            <a:r>
              <a:rPr lang="en-US" sz="8000" dirty="0"/>
              <a:t>High cost of goods</a:t>
            </a:r>
            <a:endParaRPr lang="en-US" sz="4800" dirty="0"/>
          </a:p>
          <a:p>
            <a:r>
              <a:rPr lang="en-US" sz="8000" dirty="0"/>
              <a:t>Lack of customers </a:t>
            </a:r>
          </a:p>
          <a:p>
            <a:r>
              <a:rPr lang="en-US" sz="8000" dirty="0"/>
              <a:t>Lack of cash </a:t>
            </a:r>
          </a:p>
          <a:p>
            <a:r>
              <a:rPr lang="en-US" sz="8000" dirty="0"/>
              <a:t>Lack of qualified employees </a:t>
            </a:r>
          </a:p>
          <a:p>
            <a:r>
              <a:rPr lang="en-US" sz="8000" dirty="0"/>
              <a:t>Lack of time</a:t>
            </a:r>
          </a:p>
          <a:p>
            <a:r>
              <a:rPr lang="en-US" sz="8000" dirty="0"/>
              <a:t>Lack of efficiency</a:t>
            </a:r>
          </a:p>
          <a:p>
            <a:endParaRPr lang="en-US" sz="8000" dirty="0"/>
          </a:p>
          <a:p>
            <a:endParaRPr lang="en-US" sz="80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286846" y="5889879"/>
            <a:ext cx="8636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Use data to discuss information (worksheets, documents, 1-1 meetings) to review obstacles with a client. </a:t>
            </a:r>
          </a:p>
        </p:txBody>
      </p:sp>
    </p:spTree>
    <p:extLst>
      <p:ext uri="{BB962C8B-B14F-4D97-AF65-F5344CB8AC3E}">
        <p14:creationId xmlns:p14="http://schemas.microsoft.com/office/powerpoint/2010/main" val="51109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8AF84-0CA5-0942-B7F7-E722E8BE8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31617"/>
            <a:ext cx="7721600" cy="817419"/>
          </a:xfrm>
        </p:spPr>
        <p:txBody>
          <a:bodyPr>
            <a:noAutofit/>
          </a:bodyPr>
          <a:lstStyle/>
          <a:p>
            <a:br>
              <a:rPr lang="en-US" sz="3600" b="1" dirty="0"/>
            </a:br>
            <a:br>
              <a:rPr lang="en-US" sz="3600" b="1" dirty="0"/>
            </a:br>
            <a:r>
              <a:rPr lang="en-US" sz="3200" b="1" dirty="0"/>
              <a:t>Table of Contents Module 2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AD619-B261-1642-A3F5-AD9A0B974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7527"/>
            <a:ext cx="7620000" cy="56518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Learning Objective Overview of a Business Plan (M2:1)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Overview of Business Planning (M2:2)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Business Plan Outline (M2:3)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Supporting Documents (M2:4)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TA provider role in business planning (M2:5)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Case Study (M2:6)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Assessing Personal Financial Needs (M2:7)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Leading Questions to help clients develop their ideas (M2:8)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Requirements (M2:9)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The Experiment – Test your Idea (M2:10)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Mission Statement (M2:11)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Price Quality Relationship (M2:12)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SWOT Analysis (M2:13)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Sales and Marketing: Features, Benefits and Customers (M2:14)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Marketing Strategies (M2:15)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Operating Controls (M2:16)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Considerations (M2: 17)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Credit Score (M2:18)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Financial Strategy (M2:19)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Income, Balance, Sources &amp; Uses Financial Statements (M2:20)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GOALS:  List measurable objectives (2 slides) (M2:21 &amp; 22)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Loan Application Check List (M2:23)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C’s of Lending (M2:24)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Action Steps (M2:25)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SBA Tools (M2:26)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Tools: Calculate startup costs (M2:27)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Lender Match (M2:28)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Experiential Learning Project (M2:29)</a:t>
            </a:r>
            <a:endParaRPr lang="en-US" sz="1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7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260" y="248277"/>
            <a:ext cx="8069317" cy="775138"/>
          </a:xfrm>
        </p:spPr>
        <p:txBody>
          <a:bodyPr>
            <a:normAutofit/>
          </a:bodyPr>
          <a:lstStyle/>
          <a:p>
            <a:r>
              <a:rPr lang="en-US" sz="3200" b="1" dirty="0"/>
              <a:t>Learning Objective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0" y="1479882"/>
            <a:ext cx="7620000" cy="4470400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Identify requirements to start a small business</a:t>
            </a:r>
          </a:p>
          <a:p>
            <a:pPr lvl="1"/>
            <a:r>
              <a:rPr lang="en-US" sz="1700" dirty="0">
                <a:solidFill>
                  <a:srgbClr val="FF0000"/>
                </a:solidFill>
              </a:rPr>
              <a:t>Realistic plan, Personal expenses covered, financing, </a:t>
            </a:r>
            <a:r>
              <a:rPr lang="en-US" sz="1550" dirty="0">
                <a:solidFill>
                  <a:srgbClr val="FF0000"/>
                </a:solidFill>
              </a:rPr>
              <a:t>good timing and measurements to evaluate </a:t>
            </a:r>
          </a:p>
          <a:p>
            <a:pPr lvl="0"/>
            <a:r>
              <a:rPr lang="en-US" sz="2000" dirty="0"/>
              <a:t>Calculate startup and operational assumptions</a:t>
            </a:r>
          </a:p>
          <a:p>
            <a:pPr lvl="1"/>
            <a:r>
              <a:rPr lang="en-US" sz="1700" dirty="0">
                <a:solidFill>
                  <a:srgbClr val="FF0000"/>
                </a:solidFill>
              </a:rPr>
              <a:t>Ask questions – convert to numbers:  Sell 5 = $20 each = $100 </a:t>
            </a:r>
          </a:p>
          <a:p>
            <a:pPr lvl="1"/>
            <a:r>
              <a:rPr lang="en-US" sz="1700" dirty="0">
                <a:solidFill>
                  <a:srgbClr val="FF0000"/>
                </a:solidFill>
              </a:rPr>
              <a:t>3 labor hours = $12.75 + 13% (1.66)= $14.41 x 3= $43.22</a:t>
            </a:r>
          </a:p>
          <a:p>
            <a:pPr lvl="1"/>
            <a:r>
              <a:rPr lang="en-US" sz="1700" dirty="0">
                <a:solidFill>
                  <a:srgbClr val="FF0000"/>
                </a:solidFill>
              </a:rPr>
              <a:t>Utilities set-up fees?  </a:t>
            </a:r>
          </a:p>
          <a:p>
            <a:pPr lvl="0"/>
            <a:r>
              <a:rPr lang="en-US" sz="2000" dirty="0"/>
              <a:t>Understand the key components of a good business plan.</a:t>
            </a:r>
          </a:p>
          <a:p>
            <a:pPr lvl="1"/>
            <a:r>
              <a:rPr lang="en-US" sz="1700" dirty="0">
                <a:solidFill>
                  <a:srgbClr val="FF0000"/>
                </a:solidFill>
              </a:rPr>
              <a:t>Realistic, backed up with data, includes all the elements</a:t>
            </a:r>
          </a:p>
          <a:p>
            <a:r>
              <a:rPr lang="en-US" sz="2000" dirty="0"/>
              <a:t>Explain the components of a balance sheet and income statement </a:t>
            </a:r>
          </a:p>
          <a:p>
            <a:pPr lvl="1"/>
            <a:r>
              <a:rPr lang="en-US" sz="1700" dirty="0">
                <a:solidFill>
                  <a:srgbClr val="FF0000"/>
                </a:solidFill>
              </a:rPr>
              <a:t>General (more depth in next session)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022403B-CB57-A14F-B2B7-4A616181D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70893" y="6249385"/>
            <a:ext cx="965684" cy="314728"/>
          </a:xfrm>
        </p:spPr>
        <p:txBody>
          <a:bodyPr/>
          <a:lstStyle/>
          <a:p>
            <a:r>
              <a:rPr lang="en-US" sz="1100" dirty="0"/>
              <a:t>M2:1</a:t>
            </a:r>
          </a:p>
        </p:txBody>
      </p:sp>
    </p:spTree>
    <p:extLst>
      <p:ext uri="{BB962C8B-B14F-4D97-AF65-F5344CB8AC3E}">
        <p14:creationId xmlns:p14="http://schemas.microsoft.com/office/powerpoint/2010/main" val="402572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90" y="76200"/>
            <a:ext cx="8087810" cy="849775"/>
          </a:xfrm>
        </p:spPr>
        <p:txBody>
          <a:bodyPr>
            <a:normAutofit/>
          </a:bodyPr>
          <a:lstStyle/>
          <a:p>
            <a:r>
              <a:rPr lang="en-US" sz="3200" b="1" dirty="0"/>
              <a:t>Overview of a Business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Living analytical document for internal planning to make decisions</a:t>
            </a:r>
          </a:p>
          <a:p>
            <a:r>
              <a:rPr lang="en-US" dirty="0"/>
              <a:t>Who needs to write a business plan? :</a:t>
            </a:r>
            <a:r>
              <a:rPr lang="en-US" dirty="0">
                <a:solidFill>
                  <a:srgbClr val="FF0000"/>
                </a:solidFill>
              </a:rPr>
              <a:t> Owner (w/assistance)</a:t>
            </a:r>
            <a:endParaRPr lang="en-US" dirty="0"/>
          </a:p>
          <a:p>
            <a:r>
              <a:rPr lang="en-US" dirty="0"/>
              <a:t>When to write one, how long it should be?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Early, expansion, financing	- depends </a:t>
            </a:r>
            <a:endParaRPr lang="en-US" dirty="0"/>
          </a:p>
          <a:p>
            <a:r>
              <a:rPr lang="en-US" dirty="0"/>
              <a:t>What can a business plan do and what it cannot do?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Organize thoughts, road map	- not a sure bet the business will succeed </a:t>
            </a:r>
            <a:endParaRPr lang="en-US" dirty="0"/>
          </a:p>
          <a:p>
            <a:r>
              <a:rPr lang="en-US" dirty="0"/>
              <a:t>What are the risks of writing a business plan? </a:t>
            </a:r>
            <a:r>
              <a:rPr lang="en-US" dirty="0">
                <a:solidFill>
                  <a:srgbClr val="FF0000"/>
                </a:solidFill>
              </a:rPr>
              <a:t>Plan is not followed </a:t>
            </a:r>
            <a:endParaRPr lang="en-US" dirty="0"/>
          </a:p>
          <a:p>
            <a:r>
              <a:rPr lang="en-US" dirty="0"/>
              <a:t>Describe your approach to develop a business and financial plan.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Do your clients understand the importance of a plan? And why needed?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What works and what doesn’t work? 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Ways to enhance getting business plan completed. 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Identify what blocks clients from the work, demystify the process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Help them get started and give them bite size pieces of homework (data to collect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AA94B22-A305-1A43-9C30-2C479D14B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216" y="6435264"/>
            <a:ext cx="952984" cy="320675"/>
          </a:xfrm>
        </p:spPr>
        <p:txBody>
          <a:bodyPr/>
          <a:lstStyle/>
          <a:p>
            <a:r>
              <a:rPr lang="en-US" sz="1100" dirty="0"/>
              <a:t>M2:2</a:t>
            </a:r>
          </a:p>
        </p:txBody>
      </p:sp>
    </p:spTree>
    <p:extLst>
      <p:ext uri="{BB962C8B-B14F-4D97-AF65-F5344CB8AC3E}">
        <p14:creationId xmlns:p14="http://schemas.microsoft.com/office/powerpoint/2010/main" val="170415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9300" y="76201"/>
            <a:ext cx="7708900" cy="872924"/>
          </a:xfrm>
        </p:spPr>
        <p:txBody>
          <a:bodyPr>
            <a:normAutofit/>
          </a:bodyPr>
          <a:lstStyle/>
          <a:p>
            <a:r>
              <a:rPr lang="en-US" sz="3200" b="1" dirty="0"/>
              <a:t>Business Plan Outline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9300" y="1287684"/>
            <a:ext cx="7937500" cy="4876800"/>
          </a:xfrm>
        </p:spPr>
        <p:txBody>
          <a:bodyPr>
            <a:normAutofit/>
          </a:bodyPr>
          <a:lstStyle/>
          <a:p>
            <a:r>
              <a:rPr lang="en-US" dirty="0"/>
              <a:t>Executive Summary </a:t>
            </a:r>
          </a:p>
          <a:p>
            <a:r>
              <a:rPr lang="en-US" dirty="0"/>
              <a:t>Business Description &amp; Goals</a:t>
            </a:r>
          </a:p>
          <a:p>
            <a:r>
              <a:rPr lang="en-US" dirty="0"/>
              <a:t>Background Information    </a:t>
            </a:r>
          </a:p>
          <a:p>
            <a:r>
              <a:rPr lang="en-US" dirty="0"/>
              <a:t>The Marketing Plan</a:t>
            </a:r>
          </a:p>
          <a:p>
            <a:r>
              <a:rPr lang="en-US" dirty="0"/>
              <a:t>Operating Controls </a:t>
            </a:r>
          </a:p>
          <a:p>
            <a:r>
              <a:rPr lang="en-US" dirty="0"/>
              <a:t>Legal Identity </a:t>
            </a:r>
          </a:p>
          <a:p>
            <a:r>
              <a:rPr lang="en-US" dirty="0"/>
              <a:t>The Financial Plan	</a:t>
            </a:r>
          </a:p>
          <a:p>
            <a:r>
              <a:rPr lang="en-US" dirty="0"/>
              <a:t>Environmental Sustainability</a:t>
            </a:r>
          </a:p>
          <a:p>
            <a:r>
              <a:rPr lang="en-US" dirty="0"/>
              <a:t>Feasibility Action Statement</a:t>
            </a:r>
          </a:p>
          <a:p>
            <a:r>
              <a:rPr lang="en-US" dirty="0"/>
              <a:t>Supporting Documents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C8FFB19-BFAA-1248-B47F-F0AD08EAC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30616" y="6342705"/>
            <a:ext cx="927584" cy="320675"/>
          </a:xfrm>
        </p:spPr>
        <p:txBody>
          <a:bodyPr/>
          <a:lstStyle/>
          <a:p>
            <a:r>
              <a:rPr lang="en-US" sz="1100" dirty="0"/>
              <a:t>M2:3</a:t>
            </a:r>
          </a:p>
        </p:txBody>
      </p:sp>
    </p:spTree>
    <p:extLst>
      <p:ext uri="{BB962C8B-B14F-4D97-AF65-F5344CB8AC3E}">
        <p14:creationId xmlns:p14="http://schemas.microsoft.com/office/powerpoint/2010/main" val="321837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eme1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7B45212-44F3-4788-9A50-9F2189B9E240}" vid="{B60A8363-AAB0-4F22-A612-D95458955A09}"/>
    </a:ext>
  </a:extLst>
</a:theme>
</file>

<file path=ppt/theme/theme4.xml><?xml version="1.0" encoding="utf-8"?>
<a:theme xmlns:a="http://schemas.openxmlformats.org/drawingml/2006/main" name="2_Theme1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7B45212-44F3-4788-9A50-9F2189B9E240}" vid="{B60A8363-AAB0-4F22-A612-D95458955A0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35116</TotalTime>
  <Words>3758</Words>
  <Application>Microsoft Macintosh PowerPoint</Application>
  <PresentationFormat>On-screen Show (4:3)</PresentationFormat>
  <Paragraphs>563</Paragraphs>
  <Slides>35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Century Gothic</vt:lpstr>
      <vt:lpstr>Wingdings 2</vt:lpstr>
      <vt:lpstr>Custom Design</vt:lpstr>
      <vt:lpstr>1_Custom Design</vt:lpstr>
      <vt:lpstr>Theme1</vt:lpstr>
      <vt:lpstr>2_Theme1</vt:lpstr>
      <vt:lpstr>Acrobat Document</vt:lpstr>
      <vt:lpstr>Document</vt:lpstr>
      <vt:lpstr>PowerPoint Presentation</vt:lpstr>
      <vt:lpstr>Recap from Week 1</vt:lpstr>
      <vt:lpstr> What does your client know? Indicators </vt:lpstr>
      <vt:lpstr>Strategic Questions </vt:lpstr>
      <vt:lpstr>Obstacles that small businesses confront &amp; How to overcome obstacles. </vt:lpstr>
      <vt:lpstr>  Table of Contents Module 2</vt:lpstr>
      <vt:lpstr>Learning Objective </vt:lpstr>
      <vt:lpstr>Overview of a Business Plan</vt:lpstr>
      <vt:lpstr>Business Plan Outline </vt:lpstr>
      <vt:lpstr>Supporting Documents</vt:lpstr>
      <vt:lpstr>TA provider role in business planning </vt:lpstr>
      <vt:lpstr>Case Study: Rosab Academy LLC Math &amp; Reading Center in Wakefield</vt:lpstr>
      <vt:lpstr>Assessing Personal Financial Needs</vt:lpstr>
      <vt:lpstr>PowerPoint Presentation</vt:lpstr>
      <vt:lpstr>Licenses      Federal, State, Municipal      Division of Professional           Licensure     Business License     Register with city/town to receive a business certificate           (will need to be used to open business bank account)  State &amp; Federal Certifications      Tax ID Numbers or EIN Numbers   IRS Form SS-4 (www.irs.gov)  MA Tax Connect (www.dor.state.ma.us)  Social Security Number Permitting     Occupancy       Board of Health        Transportation        Contracting        Childcare (www.qualitychildcare.org) Secretary of State      Check if business name is already in use.  www.sec.state.ma.us</vt:lpstr>
      <vt:lpstr>The Experiment – Test Idea</vt:lpstr>
      <vt:lpstr>Mission Statement </vt:lpstr>
      <vt:lpstr>Price Quality Relationship </vt:lpstr>
      <vt:lpstr>SWOT Analysis: Identifying strategies</vt:lpstr>
      <vt:lpstr>Sales and Marketing:  Features, Benefits and Customers</vt:lpstr>
      <vt:lpstr>Marketing Goals, Strategies, Tactics  </vt:lpstr>
      <vt:lpstr>Operating Controls </vt:lpstr>
      <vt:lpstr>Considerations</vt:lpstr>
      <vt:lpstr>Credit Score </vt:lpstr>
      <vt:lpstr>Financial Strategy Assumptions</vt:lpstr>
      <vt:lpstr>Income, Balance, Sources &amp; Uses Financial Statements </vt:lpstr>
      <vt:lpstr>GOALS:  List measurable objectives</vt:lpstr>
      <vt:lpstr>GOALS:  List measurable objectives</vt:lpstr>
      <vt:lpstr>Loan Application Check List </vt:lpstr>
      <vt:lpstr>C’s of Lending </vt:lpstr>
      <vt:lpstr>Action Steps </vt:lpstr>
      <vt:lpstr>Small Business Administration Tools</vt:lpstr>
      <vt:lpstr>Tools: Calculate startup costs</vt:lpstr>
      <vt:lpstr>This is a free online referral tool that connects small businesses with participating SBA-approved lenders.   https://www.sba.gov/funding-programs/loans/lender-match  </vt:lpstr>
      <vt:lpstr>From a case study, develop a feasibility proposal for obtaining financing.   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Shapiro</dc:creator>
  <cp:lastModifiedBy>Microsoft Office User</cp:lastModifiedBy>
  <cp:revision>209</cp:revision>
  <cp:lastPrinted>2020-02-02T23:47:30Z</cp:lastPrinted>
  <dcterms:created xsi:type="dcterms:W3CDTF">2019-08-25T02:00:35Z</dcterms:created>
  <dcterms:modified xsi:type="dcterms:W3CDTF">2020-02-04T14:27:21Z</dcterms:modified>
</cp:coreProperties>
</file>